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57" r:id="rId4"/>
    <p:sldId id="273" r:id="rId5"/>
    <p:sldId id="268" r:id="rId6"/>
    <p:sldId id="270" r:id="rId7"/>
    <p:sldId id="271" r:id="rId8"/>
    <p:sldId id="272" r:id="rId9"/>
    <p:sldId id="265" r:id="rId10"/>
    <p:sldId id="274" r:id="rId11"/>
    <p:sldId id="275" r:id="rId12"/>
    <p:sldId id="276" r:id="rId13"/>
    <p:sldId id="277" r:id="rId14"/>
    <p:sldId id="259" r:id="rId15"/>
    <p:sldId id="260" r:id="rId16"/>
    <p:sldId id="261" r:id="rId17"/>
    <p:sldId id="262" r:id="rId18"/>
    <p:sldId id="263" r:id="rId19"/>
    <p:sldId id="258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7DDC-BB88-CA40-8B06-6D6C5349F6E3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1860-CD2D-C74A-85DD-6C60F59F003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31C1FB-D6EF-CD4B-A2E3-58BCFA019720}" type="slidenum">
              <a:rPr lang="it-IT">
                <a:cs typeface="Arial" charset="0"/>
              </a:rPr>
              <a:pPr/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8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0EFD-21C0-9148-A7E9-F4F50D330EF2}" type="datetimeFigureOut">
              <a:rPr lang="it-IT" smtClean="0"/>
              <a:t>02/10/2017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4421-6332-3F43-B9C3-4637493EB00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8639" y="2130425"/>
            <a:ext cx="8306722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use drugs for type 2 diabetes: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time for personalized treatments</a:t>
            </a:r>
            <a:r>
              <a:rPr lang="it-IT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15033"/>
            <a:ext cx="8229600" cy="1628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huge amount of available agents for the treatment of type 2 diabetes make it a difficult challenge to choose the right drug for the right patient.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 solve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problems,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solutions are needed</a:t>
            </a:r>
            <a:endParaRPr lang="en-US" sz="20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69906"/>
            <a:ext cx="8229600" cy="811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choose the right drug for the right patient?</a:t>
            </a:r>
            <a:endParaRPr lang="en-GB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442" y="3348145"/>
            <a:ext cx="7905116" cy="24304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ja-JP" altLang="it-IT" sz="2400" i="1" dirty="0" smtClean="0">
                <a:solidFill>
                  <a:srgbClr val="000000"/>
                </a:solidFill>
                <a:latin typeface="Arial" charset="0"/>
                <a:ea typeface="HGS明朝E" charset="0"/>
                <a:cs typeface="HGS明朝E" charset="0"/>
              </a:rPr>
              <a:t>“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Set of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psychic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and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mental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faculties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which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allow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man to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think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,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understand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or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explain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facts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or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actions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[…] and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also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dirty="0" err="1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enable</a:t>
            </a:r>
            <a:r>
              <a:rPr lang="it-IT" altLang="ja-JP" sz="2400" dirty="0" smtClean="0">
                <a:solidFill>
                  <a:srgbClr val="000000"/>
                </a:solidFill>
                <a:latin typeface="Arial" charset="0"/>
                <a:ea typeface="HGS明朝E" charset="0"/>
                <a:cs typeface="Arial" charset="0"/>
              </a:rPr>
              <a:t> to </a:t>
            </a:r>
            <a:r>
              <a:rPr lang="it-IT" altLang="ja-JP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adapt</a:t>
            </a:r>
            <a:r>
              <a:rPr lang="it-IT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himself</a:t>
            </a:r>
            <a:r>
              <a:rPr lang="it-IT" altLang="ja-JP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to new </a:t>
            </a:r>
            <a:r>
              <a:rPr lang="it-IT" altLang="ja-JP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situations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 and to </a:t>
            </a:r>
            <a:r>
              <a:rPr lang="it-IT" altLang="ja-JP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modify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the </a:t>
            </a:r>
            <a:r>
              <a:rPr lang="it-IT" altLang="ja-JP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same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situation </a:t>
            </a:r>
            <a:r>
              <a:rPr lang="it-IT" altLang="ja-JP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when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</a:t>
            </a:r>
            <a:r>
              <a:rPr lang="it-IT" altLang="ja-JP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this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shows </a:t>
            </a:r>
            <a:r>
              <a:rPr lang="it-IT" altLang="ja-JP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barriers</a:t>
            </a:r>
            <a:r>
              <a:rPr lang="it-IT" altLang="ja-JP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 to </a:t>
            </a:r>
            <a:r>
              <a:rPr lang="it-IT" altLang="ja-JP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HGS明朝E" charset="0"/>
                <a:cs typeface="Arial" charset="0"/>
              </a:rPr>
              <a:t>adaptation</a:t>
            </a:r>
            <a:r>
              <a:rPr lang="ja-JP" altLang="it-IT" sz="2400" i="1" dirty="0" smtClean="0">
                <a:solidFill>
                  <a:srgbClr val="000000"/>
                </a:solidFill>
                <a:latin typeface="Arial" charset="0"/>
                <a:ea typeface="HGS明朝E" charset="0"/>
                <a:cs typeface="HGS明朝E" charset="0"/>
              </a:rPr>
              <a:t>”</a:t>
            </a:r>
            <a:endParaRPr lang="it-IT" sz="2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4011906" y="2290946"/>
            <a:ext cx="498522" cy="1057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77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561073" y="114454"/>
            <a:ext cx="8096147" cy="5167391"/>
            <a:chOff x="33032" y="248167"/>
            <a:chExt cx="8937931" cy="6090721"/>
          </a:xfrm>
        </p:grpSpPr>
        <p:sp>
          <p:nvSpPr>
            <p:cNvPr id="6" name="Arrotonda angolo stesso lato rettangolo 5"/>
            <p:cNvSpPr>
              <a:spLocks/>
            </p:cNvSpPr>
            <p:nvPr/>
          </p:nvSpPr>
          <p:spPr bwMode="auto">
            <a:xfrm>
              <a:off x="3319463" y="290513"/>
              <a:ext cx="5651500" cy="1050925"/>
            </a:xfrm>
            <a:custGeom>
              <a:avLst/>
              <a:gdLst>
                <a:gd name="T0" fmla="*/ 175158 w 5651500"/>
                <a:gd name="T1" fmla="*/ 0 h 1050925"/>
                <a:gd name="T2" fmla="*/ 5476342 w 5651500"/>
                <a:gd name="T3" fmla="*/ 0 h 1050925"/>
                <a:gd name="T4" fmla="*/ 5651500 w 5651500"/>
                <a:gd name="T5" fmla="*/ 175158 h 1050925"/>
                <a:gd name="T6" fmla="*/ 5651500 w 5651500"/>
                <a:gd name="T7" fmla="*/ 1050925 h 1050925"/>
                <a:gd name="T8" fmla="*/ 5651500 w 5651500"/>
                <a:gd name="T9" fmla="*/ 1050925 h 1050925"/>
                <a:gd name="T10" fmla="*/ 0 w 5651500"/>
                <a:gd name="T11" fmla="*/ 1050925 h 1050925"/>
                <a:gd name="T12" fmla="*/ 0 w 5651500"/>
                <a:gd name="T13" fmla="*/ 1050925 h 1050925"/>
                <a:gd name="T14" fmla="*/ 0 w 5651500"/>
                <a:gd name="T15" fmla="*/ 175158 h 1050925"/>
                <a:gd name="T16" fmla="*/ 175158 w 5651500"/>
                <a:gd name="T17" fmla="*/ 0 h 1050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1500"/>
                <a:gd name="T28" fmla="*/ 0 h 1050925"/>
                <a:gd name="T29" fmla="*/ 5651500 w 5651500"/>
                <a:gd name="T30" fmla="*/ 1050925 h 10509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1500" h="1050925">
                  <a:moveTo>
                    <a:pt x="175158" y="0"/>
                  </a:moveTo>
                  <a:lnTo>
                    <a:pt x="5476342" y="0"/>
                  </a:lnTo>
                  <a:cubicBezTo>
                    <a:pt x="5573079" y="0"/>
                    <a:pt x="5651500" y="78421"/>
                    <a:pt x="5651500" y="175158"/>
                  </a:cubicBezTo>
                  <a:lnTo>
                    <a:pt x="5651500" y="1050925"/>
                  </a:lnTo>
                  <a:lnTo>
                    <a:pt x="0" y="1050925"/>
                  </a:lnTo>
                  <a:lnTo>
                    <a:pt x="0" y="175158"/>
                  </a:lnTo>
                  <a:cubicBezTo>
                    <a:pt x="0" y="78421"/>
                    <a:pt x="78421" y="0"/>
                    <a:pt x="175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just"/>
              <a:r>
                <a:rPr lang="it-IT" sz="1400">
                  <a:solidFill>
                    <a:srgbClr val="FFFFFF"/>
                  </a:solidFill>
                  <a:latin typeface="Calibri" charset="0"/>
                </a:rPr>
                <a:t>“</a:t>
              </a:r>
              <a:r>
                <a:rPr lang="it-IT" altLang="ja-JP" sz="1400" i="1" u="sng">
                  <a:solidFill>
                    <a:srgbClr val="FFFFFF"/>
                  </a:solidFill>
                  <a:latin typeface="Calibri" charset="0"/>
                </a:rPr>
                <a:t>Primum non nocere</a:t>
              </a:r>
              <a:r>
                <a:rPr lang="it-IT" sz="1400">
                  <a:solidFill>
                    <a:srgbClr val="FFFFFF"/>
                  </a:solidFill>
                  <a:latin typeface="Calibri" charset="0"/>
                </a:rPr>
                <a:t>”</a:t>
              </a:r>
              <a:endParaRPr lang="it-IT" altLang="ja-JP" sz="1400">
                <a:solidFill>
                  <a:srgbClr val="FFFFFF"/>
                </a:solidFill>
                <a:latin typeface="Calibri" charset="0"/>
              </a:endParaRPr>
            </a:p>
            <a:p>
              <a:pPr algn="just"/>
              <a:r>
                <a:rPr lang="en-GB" sz="1400">
                  <a:solidFill>
                    <a:srgbClr val="FFFFFF"/>
                  </a:solidFill>
                  <a:latin typeface="Calibri" charset="0"/>
                </a:rPr>
                <a:t>The challenge for diabetologist is </a:t>
              </a:r>
              <a:r>
                <a:rPr lang="en-GB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charset="0"/>
                </a:rPr>
                <a:t>to</a:t>
              </a:r>
              <a:r>
                <a:rPr lang="en-GB" sz="1400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en-GB" sz="1400" b="1">
                  <a:solidFill>
                    <a:srgbClr val="FFD2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charset="0"/>
                </a:rPr>
                <a:t>choose the best safe approach</a:t>
              </a:r>
              <a:r>
                <a:rPr lang="en-GB" sz="1400" b="1">
                  <a:solidFill>
                    <a:srgbClr val="FFFFFF"/>
                  </a:solidFill>
                  <a:latin typeface="Calibri" charset="0"/>
                </a:rPr>
                <a:t> </a:t>
              </a:r>
              <a:r>
                <a:rPr lang="en-GB" sz="1400">
                  <a:solidFill>
                    <a:srgbClr val="FFFFFF"/>
                  </a:solidFill>
                  <a:latin typeface="Calibri" charset="0"/>
                </a:rPr>
                <a:t>with concerns to potential adverse effects and benefits of intensive glucose control</a:t>
              </a:r>
              <a:r>
                <a:rPr lang="it-IT" sz="1400">
                  <a:solidFill>
                    <a:srgbClr val="FFFFFF"/>
                  </a:solidFill>
                  <a:latin typeface="Calibri" charset="0"/>
                </a:rPr>
                <a:t>.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148947" y="248167"/>
              <a:ext cx="525062" cy="97948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t-IT" sz="4800" b="1" dirty="0" err="1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S</a:t>
              </a:r>
              <a:endParaRPr lang="it-IT" sz="4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340" name="CasellaDiTesto 7"/>
            <p:cNvSpPr txBox="1">
              <a:spLocks noChangeArrowheads="1"/>
            </p:cNvSpPr>
            <p:nvPr/>
          </p:nvSpPr>
          <p:spPr bwMode="auto">
            <a:xfrm>
              <a:off x="649288" y="625476"/>
              <a:ext cx="817722" cy="47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>
                  <a:latin typeface="Arial" charset="0"/>
                </a:rPr>
                <a:t>afety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3032" y="1516493"/>
              <a:ext cx="797813" cy="97948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t-IT" sz="4800" b="1" dirty="0" err="1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M</a:t>
              </a:r>
              <a:endParaRPr lang="it-IT" sz="4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342" name="CasellaDiTesto 12"/>
            <p:cNvSpPr txBox="1">
              <a:spLocks noChangeArrowheads="1"/>
            </p:cNvSpPr>
            <p:nvPr/>
          </p:nvSpPr>
          <p:spPr bwMode="auto">
            <a:xfrm>
              <a:off x="673100" y="1884363"/>
              <a:ext cx="1557251" cy="47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>
                  <a:latin typeface="Arial" charset="0"/>
                </a:rPr>
                <a:t>ultifactorial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0687" y="2290903"/>
              <a:ext cx="615647" cy="97948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t-IT" sz="4800" b="1" dirty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A</a:t>
              </a:r>
            </a:p>
          </p:txBody>
        </p:sp>
        <p:sp>
          <p:nvSpPr>
            <p:cNvPr id="14344" name="CasellaDiTesto 14"/>
            <p:cNvSpPr txBox="1">
              <a:spLocks noChangeArrowheads="1"/>
            </p:cNvSpPr>
            <p:nvPr/>
          </p:nvSpPr>
          <p:spPr bwMode="auto">
            <a:xfrm>
              <a:off x="614363" y="2636838"/>
              <a:ext cx="1227096" cy="47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>
                  <a:latin typeface="Arial" charset="0"/>
                </a:rPr>
                <a:t>pproach</a:t>
              </a:r>
            </a:p>
          </p:txBody>
        </p:sp>
        <p:sp>
          <p:nvSpPr>
            <p:cNvPr id="16" name="Arrotonda angolo stesso lato rettangolo 15"/>
            <p:cNvSpPr>
              <a:spLocks/>
            </p:cNvSpPr>
            <p:nvPr/>
          </p:nvSpPr>
          <p:spPr bwMode="auto">
            <a:xfrm>
              <a:off x="3319463" y="1652588"/>
              <a:ext cx="5651500" cy="1276350"/>
            </a:xfrm>
            <a:custGeom>
              <a:avLst/>
              <a:gdLst>
                <a:gd name="T0" fmla="*/ 212729 w 5651500"/>
                <a:gd name="T1" fmla="*/ 0 h 1276350"/>
                <a:gd name="T2" fmla="*/ 5438771 w 5651500"/>
                <a:gd name="T3" fmla="*/ 0 h 1276350"/>
                <a:gd name="T4" fmla="*/ 5651500 w 5651500"/>
                <a:gd name="T5" fmla="*/ 212729 h 1276350"/>
                <a:gd name="T6" fmla="*/ 5651500 w 5651500"/>
                <a:gd name="T7" fmla="*/ 1276350 h 1276350"/>
                <a:gd name="T8" fmla="*/ 5651500 w 5651500"/>
                <a:gd name="T9" fmla="*/ 1276350 h 1276350"/>
                <a:gd name="T10" fmla="*/ 0 w 5651500"/>
                <a:gd name="T11" fmla="*/ 1276350 h 1276350"/>
                <a:gd name="T12" fmla="*/ 0 w 5651500"/>
                <a:gd name="T13" fmla="*/ 1276350 h 1276350"/>
                <a:gd name="T14" fmla="*/ 0 w 5651500"/>
                <a:gd name="T15" fmla="*/ 212729 h 1276350"/>
                <a:gd name="T16" fmla="*/ 212729 w 5651500"/>
                <a:gd name="T17" fmla="*/ 0 h 1276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1500"/>
                <a:gd name="T28" fmla="*/ 0 h 1276350"/>
                <a:gd name="T29" fmla="*/ 5651500 w 5651500"/>
                <a:gd name="T30" fmla="*/ 1276350 h 12763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1500" h="1276350">
                  <a:moveTo>
                    <a:pt x="212729" y="0"/>
                  </a:moveTo>
                  <a:lnTo>
                    <a:pt x="5438771" y="0"/>
                  </a:lnTo>
                  <a:cubicBezTo>
                    <a:pt x="5556258" y="0"/>
                    <a:pt x="5651500" y="95242"/>
                    <a:pt x="5651500" y="212729"/>
                  </a:cubicBezTo>
                  <a:lnTo>
                    <a:pt x="5651500" y="1276350"/>
                  </a:lnTo>
                  <a:lnTo>
                    <a:pt x="0" y="1276350"/>
                  </a:lnTo>
                  <a:lnTo>
                    <a:pt x="0" y="212729"/>
                  </a:lnTo>
                  <a:cubicBezTo>
                    <a:pt x="0" y="95242"/>
                    <a:pt x="95242" y="0"/>
                    <a:pt x="2127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just">
                <a:defRPr/>
              </a:pP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In diabetic patients </a:t>
              </a:r>
              <a:r>
                <a:rPr lang="en-GB" sz="1400" b="1" dirty="0">
                  <a:solidFill>
                    <a:srgbClr val="FFD2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relevant cardiovascular risk factors other than hyperglycaemia always coexist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. There is a universal agreement that anti-hyperglycaemic therapy should be pursued within a multifactorial risk reduction framework</a:t>
              </a:r>
              <a:r>
                <a:rPr lang="it-IT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346" name="CasellaDiTesto 10"/>
            <p:cNvSpPr txBox="1">
              <a:spLocks noChangeArrowheads="1"/>
            </p:cNvSpPr>
            <p:nvPr/>
          </p:nvSpPr>
          <p:spPr bwMode="auto">
            <a:xfrm>
              <a:off x="625475" y="3994150"/>
              <a:ext cx="549920" cy="47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>
                  <a:latin typeface="Arial" charset="0"/>
                </a:rPr>
                <a:t>isk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14968" y="3591288"/>
              <a:ext cx="586447" cy="97948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t-IT" sz="4800" b="1" dirty="0" err="1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R</a:t>
              </a:r>
              <a:endParaRPr lang="it-IT" sz="48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" name="Arrotonda angolo stesso lato rettangolo 17"/>
            <p:cNvSpPr>
              <a:spLocks/>
            </p:cNvSpPr>
            <p:nvPr/>
          </p:nvSpPr>
          <p:spPr bwMode="auto">
            <a:xfrm>
              <a:off x="3276600" y="3284538"/>
              <a:ext cx="5651500" cy="1427162"/>
            </a:xfrm>
            <a:custGeom>
              <a:avLst/>
              <a:gdLst>
                <a:gd name="T0" fmla="*/ 237865 w 5651500"/>
                <a:gd name="T1" fmla="*/ 0 h 1427162"/>
                <a:gd name="T2" fmla="*/ 5413635 w 5651500"/>
                <a:gd name="T3" fmla="*/ 0 h 1427162"/>
                <a:gd name="T4" fmla="*/ 5651500 w 5651500"/>
                <a:gd name="T5" fmla="*/ 237865 h 1427162"/>
                <a:gd name="T6" fmla="*/ 5651500 w 5651500"/>
                <a:gd name="T7" fmla="*/ 1427162 h 1427162"/>
                <a:gd name="T8" fmla="*/ 5651500 w 5651500"/>
                <a:gd name="T9" fmla="*/ 1427162 h 1427162"/>
                <a:gd name="T10" fmla="*/ 0 w 5651500"/>
                <a:gd name="T11" fmla="*/ 1427162 h 1427162"/>
                <a:gd name="T12" fmla="*/ 0 w 5651500"/>
                <a:gd name="T13" fmla="*/ 1427162 h 1427162"/>
                <a:gd name="T14" fmla="*/ 0 w 5651500"/>
                <a:gd name="T15" fmla="*/ 237865 h 1427162"/>
                <a:gd name="T16" fmla="*/ 237865 w 5651500"/>
                <a:gd name="T17" fmla="*/ 0 h 1427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1500"/>
                <a:gd name="T28" fmla="*/ 0 h 1427162"/>
                <a:gd name="T29" fmla="*/ 5651500 w 5651500"/>
                <a:gd name="T30" fmla="*/ 1427162 h 1427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1500" h="1427162">
                  <a:moveTo>
                    <a:pt x="237865" y="0"/>
                  </a:moveTo>
                  <a:lnTo>
                    <a:pt x="5413635" y="0"/>
                  </a:lnTo>
                  <a:cubicBezTo>
                    <a:pt x="5545004" y="0"/>
                    <a:pt x="5651500" y="106496"/>
                    <a:pt x="5651500" y="237865"/>
                  </a:cubicBezTo>
                  <a:lnTo>
                    <a:pt x="5651500" y="1427162"/>
                  </a:lnTo>
                  <a:lnTo>
                    <a:pt x="0" y="1427162"/>
                  </a:lnTo>
                  <a:lnTo>
                    <a:pt x="0" y="237865"/>
                  </a:lnTo>
                  <a:cubicBezTo>
                    <a:pt x="0" y="106496"/>
                    <a:pt x="106496" y="0"/>
                    <a:pt x="2378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just">
                <a:defRPr/>
              </a:pP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A careful evaluation of the </a:t>
              </a:r>
              <a:r>
                <a:rPr lang="en-GB" sz="1400" b="1" dirty="0">
                  <a:solidFill>
                    <a:srgbClr val="FFD2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risk reduction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that could really be achieved should always be performed. However the risk of </a:t>
              </a:r>
              <a:r>
                <a:rPr lang="en-GB" sz="1400" dirty="0" err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macrovascular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complications starts to increase very early, even in the pre-diabetic stages, claiming for </a:t>
              </a:r>
              <a:r>
                <a:rPr lang="en-GB" sz="1400" b="1" dirty="0">
                  <a:solidFill>
                    <a:srgbClr val="FFD2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precocious management strategies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.</a:t>
              </a:r>
              <a:r>
                <a:rPr lang="it-IT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349" name="CasellaDiTesto 18"/>
            <p:cNvSpPr txBox="1">
              <a:spLocks noChangeArrowheads="1"/>
            </p:cNvSpPr>
            <p:nvPr/>
          </p:nvSpPr>
          <p:spPr bwMode="auto">
            <a:xfrm>
              <a:off x="403225" y="5576888"/>
              <a:ext cx="1069623" cy="47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000">
                  <a:latin typeface="Arial" charset="0"/>
                </a:rPr>
                <a:t>herapy</a:t>
              </a: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80536" y="5198156"/>
              <a:ext cx="543644" cy="97948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it-IT" sz="4800" b="1" dirty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cs typeface="+mn-cs"/>
                </a:rPr>
                <a:t>T</a:t>
              </a:r>
            </a:p>
          </p:txBody>
        </p:sp>
        <p:sp>
          <p:nvSpPr>
            <p:cNvPr id="21" name="Arrotonda angolo stesso lato rettangolo 20"/>
            <p:cNvSpPr>
              <a:spLocks/>
            </p:cNvSpPr>
            <p:nvPr/>
          </p:nvSpPr>
          <p:spPr bwMode="auto">
            <a:xfrm>
              <a:off x="3276600" y="5013325"/>
              <a:ext cx="5651500" cy="1325563"/>
            </a:xfrm>
            <a:custGeom>
              <a:avLst/>
              <a:gdLst>
                <a:gd name="T0" fmla="*/ 220932 w 5651500"/>
                <a:gd name="T1" fmla="*/ 0 h 1325563"/>
                <a:gd name="T2" fmla="*/ 5430568 w 5651500"/>
                <a:gd name="T3" fmla="*/ 0 h 1325563"/>
                <a:gd name="T4" fmla="*/ 5651500 w 5651500"/>
                <a:gd name="T5" fmla="*/ 220932 h 1325563"/>
                <a:gd name="T6" fmla="*/ 5651500 w 5651500"/>
                <a:gd name="T7" fmla="*/ 1325563 h 1325563"/>
                <a:gd name="T8" fmla="*/ 5651500 w 5651500"/>
                <a:gd name="T9" fmla="*/ 1325563 h 1325563"/>
                <a:gd name="T10" fmla="*/ 0 w 5651500"/>
                <a:gd name="T11" fmla="*/ 1325563 h 1325563"/>
                <a:gd name="T12" fmla="*/ 0 w 5651500"/>
                <a:gd name="T13" fmla="*/ 1325563 h 1325563"/>
                <a:gd name="T14" fmla="*/ 0 w 5651500"/>
                <a:gd name="T15" fmla="*/ 220932 h 1325563"/>
                <a:gd name="T16" fmla="*/ 220932 w 5651500"/>
                <a:gd name="T17" fmla="*/ 0 h 1325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1500"/>
                <a:gd name="T28" fmla="*/ 0 h 1325563"/>
                <a:gd name="T29" fmla="*/ 5651500 w 5651500"/>
                <a:gd name="T30" fmla="*/ 1325563 h 1325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1500" h="1325563">
                  <a:moveTo>
                    <a:pt x="220932" y="0"/>
                  </a:moveTo>
                  <a:lnTo>
                    <a:pt x="5430568" y="0"/>
                  </a:lnTo>
                  <a:cubicBezTo>
                    <a:pt x="5552585" y="0"/>
                    <a:pt x="5651500" y="98915"/>
                    <a:pt x="5651500" y="220932"/>
                  </a:cubicBezTo>
                  <a:lnTo>
                    <a:pt x="5651500" y="1325563"/>
                  </a:lnTo>
                  <a:lnTo>
                    <a:pt x="0" y="1325563"/>
                  </a:lnTo>
                  <a:lnTo>
                    <a:pt x="0" y="220932"/>
                  </a:lnTo>
                  <a:cubicBezTo>
                    <a:pt x="0" y="98915"/>
                    <a:pt x="98915" y="0"/>
                    <a:pt x="22093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just">
                <a:defRPr/>
              </a:pPr>
              <a:r>
                <a:rPr lang="en-GB" sz="1400" b="1" dirty="0">
                  <a:solidFill>
                    <a:srgbClr val="FFD2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Therapy of diabetes is becoming increasingly complex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, due to the complexity of pathophysiology and to the wide therapeutic options. A non univocal, but just a </a:t>
              </a:r>
              <a:r>
                <a:rPr lang="en-GB" sz="1400" b="1" dirty="0">
                  <a:solidFill>
                    <a:srgbClr val="FFD2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smart approach 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could be the key to </a:t>
              </a:r>
              <a:r>
                <a:rPr lang="en-GB" sz="1400" b="1" dirty="0">
                  <a:solidFill>
                    <a:srgbClr val="FFD2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turn therapeutic complexity from a problem into an opportunity</a:t>
              </a:r>
              <a:r>
                <a:rPr lang="en-GB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.</a:t>
              </a:r>
              <a:r>
                <a:rPr lang="it-IT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14352" name="Text Box 4"/>
          <p:cNvSpPr txBox="1">
            <a:spLocks noChangeArrowheads="1"/>
          </p:cNvSpPr>
          <p:nvPr/>
        </p:nvSpPr>
        <p:spPr bwMode="auto">
          <a:xfrm>
            <a:off x="4946650" y="6524625"/>
            <a:ext cx="417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 dirty="0">
                <a:latin typeface="Arial" charset="0"/>
              </a:rPr>
              <a:t>Maddaloni E .&amp; Pozzilli P. </a:t>
            </a:r>
            <a:r>
              <a:rPr lang="it-IT" sz="1200" i="1" dirty="0" smtClean="0">
                <a:latin typeface="Arial" charset="0"/>
              </a:rPr>
              <a:t>Endocrine. 2014,  </a:t>
            </a:r>
            <a:r>
              <a:rPr lang="is-IS" sz="1200" i="1" dirty="0" smtClean="0">
                <a:latin typeface="Arial" charset="0"/>
              </a:rPr>
              <a:t>46:3</a:t>
            </a:r>
            <a:r>
              <a:rPr lang="is-IS" sz="1200" i="1" dirty="0">
                <a:latin typeface="Arial" charset="0"/>
              </a:rPr>
              <a:t>-5 </a:t>
            </a:r>
            <a:endParaRPr lang="it-IT" sz="1200" i="1" dirty="0">
              <a:latin typeface="Arial" charset="0"/>
            </a:endParaRP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388794" y="5632438"/>
            <a:ext cx="8229600" cy="856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is an acronym that highlight a scale priority when choosing the right molecule among those available for the treatment of type 2 diabetes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1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773400"/>
            <a:ext cx="8964612" cy="417512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Patients with CKD have more probabilities to have a poor glycaemic control and are exposed to an increased risk of hypoglycaemia</a:t>
            </a:r>
          </a:p>
          <a:p>
            <a:pPr eaLnBrk="1" hangingPunct="1">
              <a:lnSpc>
                <a:spcPct val="120000"/>
              </a:lnSpc>
            </a:pPr>
            <a:endParaRPr lang="en-GB" sz="2000" dirty="0" smtClean="0">
              <a:solidFill>
                <a:srgbClr val="262626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Most of the </a:t>
            </a:r>
            <a:r>
              <a:rPr lang="en-GB" sz="2000" dirty="0" err="1" smtClean="0">
                <a:solidFill>
                  <a:srgbClr val="262626"/>
                </a:solidFill>
                <a:cs typeface="Arial" charset="0"/>
              </a:rPr>
              <a:t>antidiabetic</a:t>
            </a: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 drugs are contraindicated or show serious side effects in patients who suffered from type 2 diabetes with kidney disease  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The most common are: water retention, </a:t>
            </a:r>
            <a:r>
              <a:rPr lang="en-GB" sz="1600" dirty="0" err="1" smtClean="0">
                <a:solidFill>
                  <a:srgbClr val="262626"/>
                </a:solidFill>
                <a:cs typeface="Arial" charset="0"/>
              </a:rPr>
              <a:t>edema</a:t>
            </a: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 and hypoglycaemia</a:t>
            </a:r>
          </a:p>
          <a:p>
            <a:pPr eaLnBrk="1" hangingPunct="1">
              <a:lnSpc>
                <a:spcPct val="120000"/>
              </a:lnSpc>
            </a:pPr>
            <a:endParaRPr lang="en-GB" sz="2000" dirty="0" smtClean="0">
              <a:solidFill>
                <a:srgbClr val="262626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There is an important not satisfied clinical need for a safe and effective oral </a:t>
            </a:r>
            <a:r>
              <a:rPr lang="en-GB" sz="2000" dirty="0" err="1" smtClean="0">
                <a:solidFill>
                  <a:srgbClr val="262626"/>
                </a:solidFill>
                <a:cs typeface="Arial" charset="0"/>
              </a:rPr>
              <a:t>hypoglicaemic</a:t>
            </a: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 therapy without: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need for dose adaptation in any grade of renal failure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increased risk of hypoglycaemia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weight gain, </a:t>
            </a:r>
            <a:r>
              <a:rPr lang="en-GB" sz="1600" dirty="0" err="1" smtClean="0">
                <a:solidFill>
                  <a:srgbClr val="262626"/>
                </a:solidFill>
                <a:cs typeface="Arial" charset="0"/>
              </a:rPr>
              <a:t>edema</a:t>
            </a: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 or water retention</a:t>
            </a:r>
            <a:endParaRPr lang="en-GB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3813" y="260350"/>
            <a:ext cx="9144001" cy="1412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72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4000" dirty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</a:t>
            </a:r>
            <a: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: </a:t>
            </a:r>
            <a:r>
              <a:rPr lang="it-IT" sz="4400" dirty="0" err="1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Kidney</a:t>
            </a:r>
            <a:r>
              <a:rPr lang="it-IT" sz="4400" dirty="0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4400" dirty="0" err="1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failure</a:t>
            </a:r>
            <a: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/>
            </a:r>
            <a:b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Limits of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current</a:t>
            </a: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treatments</a:t>
            </a:r>
            <a:endParaRPr lang="it-IT" sz="3600" dirty="0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46650" y="6524625"/>
            <a:ext cx="417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 dirty="0">
                <a:latin typeface="Arial" charset="0"/>
              </a:rPr>
              <a:t>Maddaloni E .&amp; Pozzilli P. </a:t>
            </a:r>
            <a:r>
              <a:rPr lang="it-IT" sz="1200" i="1" dirty="0" smtClean="0">
                <a:latin typeface="Arial" charset="0"/>
              </a:rPr>
              <a:t>Endocrine. 2014,  </a:t>
            </a:r>
            <a:r>
              <a:rPr lang="is-IS" sz="1200" i="1" dirty="0" smtClean="0">
                <a:latin typeface="Arial" charset="0"/>
              </a:rPr>
              <a:t>46:3</a:t>
            </a:r>
            <a:r>
              <a:rPr lang="is-IS" sz="1200" i="1" dirty="0">
                <a:latin typeface="Arial" charset="0"/>
              </a:rPr>
              <a:t>-5 </a:t>
            </a:r>
            <a:endParaRPr lang="it-IT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>
            <a:spLocks noGrp="1" noChangeArrowheads="1"/>
          </p:cNvSpPr>
          <p:nvPr>
            <p:ph idx="1"/>
          </p:nvPr>
        </p:nvSpPr>
        <p:spPr>
          <a:xfrm>
            <a:off x="107950" y="1939478"/>
            <a:ext cx="8856663" cy="4167295"/>
          </a:xfrm>
        </p:spPr>
        <p:txBody>
          <a:bodyPr>
            <a:spAutoFit/>
          </a:bodyPr>
          <a:lstStyle/>
          <a:p>
            <a:pPr marL="628650" indent="-285750" algn="just"/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Therapeutic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decisions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should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be made, with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reason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, on the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basis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of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evidences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(“</a:t>
            </a:r>
            <a:r>
              <a:rPr lang="it-IT" altLang="ja-JP" sz="2000" dirty="0" err="1">
                <a:solidFill>
                  <a:srgbClr val="262626"/>
                </a:solidFill>
                <a:cs typeface="Arial" charset="0"/>
              </a:rPr>
              <a:t>Evidence</a:t>
            </a:r>
            <a:r>
              <a:rPr lang="it-IT" altLang="ja-JP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altLang="ja-JP" sz="2000" dirty="0" err="1">
                <a:solidFill>
                  <a:srgbClr val="262626"/>
                </a:solidFill>
                <a:cs typeface="Arial" charset="0"/>
              </a:rPr>
              <a:t>Based</a:t>
            </a:r>
            <a:r>
              <a:rPr lang="it-IT" altLang="ja-JP" sz="2000" dirty="0">
                <a:solidFill>
                  <a:srgbClr val="262626"/>
                </a:solidFill>
                <a:cs typeface="Arial" charset="0"/>
              </a:rPr>
              <a:t> Medicine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”</a:t>
            </a:r>
            <a:r>
              <a:rPr lang="it-IT" altLang="ja-JP" sz="2000" dirty="0">
                <a:solidFill>
                  <a:srgbClr val="262626"/>
                </a:solidFill>
                <a:cs typeface="Arial" charset="0"/>
              </a:rPr>
              <a:t>)</a:t>
            </a:r>
          </a:p>
          <a:p>
            <a:pPr marL="628650" indent="-285750" algn="just"/>
            <a:endParaRPr lang="it-IT" sz="2000" dirty="0">
              <a:solidFill>
                <a:srgbClr val="262626"/>
              </a:solidFill>
              <a:cs typeface="Arial" charset="0"/>
            </a:endParaRPr>
          </a:p>
          <a:p>
            <a:pPr marL="628650" indent="-285750" algn="just"/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Not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all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evidences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have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the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same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strength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:</a:t>
            </a:r>
          </a:p>
          <a:p>
            <a:pPr marL="628650" indent="-285750" algn="just">
              <a:buFont typeface="Arial" charset="0"/>
              <a:buNone/>
            </a:pPr>
            <a:r>
              <a:rPr lang="it-IT" sz="2000" dirty="0">
                <a:solidFill>
                  <a:srgbClr val="262626"/>
                </a:solidFill>
                <a:cs typeface="Arial" charset="0"/>
              </a:rPr>
              <a:t>	1.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Randomized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trials</a:t>
            </a:r>
          </a:p>
          <a:p>
            <a:pPr marL="628650" indent="-285750" algn="just">
              <a:buFont typeface="Arial" charset="0"/>
              <a:buNone/>
            </a:pPr>
            <a:r>
              <a:rPr lang="it-IT" sz="2000" dirty="0">
                <a:solidFill>
                  <a:srgbClr val="262626"/>
                </a:solidFill>
                <a:cs typeface="Arial" charset="0"/>
              </a:rPr>
              <a:t>	2.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Epidemiological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studies</a:t>
            </a:r>
            <a:endParaRPr lang="it-IT" sz="2000" dirty="0">
              <a:solidFill>
                <a:srgbClr val="262626"/>
              </a:solidFill>
              <a:cs typeface="Arial" charset="0"/>
            </a:endParaRPr>
          </a:p>
          <a:p>
            <a:pPr marL="628650" indent="-285750" algn="just">
              <a:buFont typeface="Arial" charset="0"/>
              <a:buNone/>
            </a:pPr>
            <a:r>
              <a:rPr lang="it-IT" sz="2000" dirty="0">
                <a:solidFill>
                  <a:srgbClr val="262626"/>
                </a:solidFill>
                <a:cs typeface="Arial" charset="0"/>
              </a:rPr>
              <a:t>	3.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Experimental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evidence</a:t>
            </a:r>
            <a:endParaRPr lang="it-IT" sz="2000" dirty="0">
              <a:solidFill>
                <a:srgbClr val="262626"/>
              </a:solidFill>
              <a:cs typeface="Arial" charset="0"/>
            </a:endParaRPr>
          </a:p>
          <a:p>
            <a:pPr marL="628650" indent="-285750" algn="just">
              <a:buFont typeface="Arial" charset="0"/>
              <a:buNone/>
            </a:pPr>
            <a:r>
              <a:rPr lang="it-IT" sz="2000" dirty="0">
                <a:solidFill>
                  <a:srgbClr val="262626"/>
                </a:solidFill>
                <a:cs typeface="Arial" charset="0"/>
              </a:rPr>
              <a:t>	4.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Experts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’ opinion</a:t>
            </a:r>
          </a:p>
          <a:p>
            <a:pPr indent="0" algn="just">
              <a:buNone/>
            </a:pPr>
            <a:endParaRPr lang="it-IT" sz="1400" dirty="0">
              <a:solidFill>
                <a:srgbClr val="262626"/>
              </a:solidFill>
              <a:cs typeface="Arial" charset="0"/>
            </a:endParaRPr>
          </a:p>
          <a:p>
            <a:pPr marL="628650" indent="-285750" algn="just"/>
            <a:r>
              <a:rPr lang="it-IT" sz="2000" dirty="0">
                <a:solidFill>
                  <a:srgbClr val="262626"/>
                </a:solidFill>
                <a:cs typeface="Arial" charset="0"/>
              </a:rPr>
              <a:t>Trials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differ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from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each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other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in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many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aspects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and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expecially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in </a:t>
            </a:r>
            <a:r>
              <a:rPr lang="it-IT" sz="2000" u="sng" dirty="0" err="1">
                <a:solidFill>
                  <a:srgbClr val="262626"/>
                </a:solidFill>
                <a:cs typeface="Arial" charset="0"/>
              </a:rPr>
              <a:t>population</a:t>
            </a:r>
            <a:r>
              <a:rPr lang="it-IT" sz="2000" u="sng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u="sng" dirty="0" err="1">
                <a:solidFill>
                  <a:srgbClr val="262626"/>
                </a:solidFill>
                <a:cs typeface="Arial" charset="0"/>
              </a:rPr>
              <a:t>cardiometabolic</a:t>
            </a:r>
            <a:r>
              <a:rPr lang="it-IT" sz="2000" u="sng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u="sng" dirty="0" err="1">
                <a:solidFill>
                  <a:srgbClr val="262626"/>
                </a:solidFill>
                <a:cs typeface="Arial" charset="0"/>
              </a:rPr>
              <a:t>characteristics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(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age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,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cardiovascular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events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,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antidiabetic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treatment and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intervention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on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cardiovascular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risk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 </a:t>
            </a:r>
            <a:r>
              <a:rPr lang="it-IT" sz="2000" dirty="0" err="1">
                <a:solidFill>
                  <a:srgbClr val="262626"/>
                </a:solidFill>
                <a:cs typeface="Arial" charset="0"/>
              </a:rPr>
              <a:t>factors</a:t>
            </a:r>
            <a:r>
              <a:rPr lang="it-IT" sz="2000" dirty="0">
                <a:solidFill>
                  <a:srgbClr val="262626"/>
                </a:solidFill>
                <a:cs typeface="Arial" charset="0"/>
              </a:rPr>
              <a:t>….)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3813" y="260350"/>
            <a:ext cx="9144001" cy="1412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72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it-IT" sz="4000" dirty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AFETY</a:t>
            </a:r>
            <a:r>
              <a:rPr lang="it-IT" sz="4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it-IT" sz="4400" dirty="0" err="1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Hypoglycaemia</a:t>
            </a:r>
            <a:r>
              <a:rPr lang="it-IT" sz="4400" dirty="0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it-IT" sz="4400" dirty="0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selection</a:t>
            </a: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of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glycaemic</a:t>
            </a: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target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46650" y="6524625"/>
            <a:ext cx="417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 dirty="0">
                <a:latin typeface="Arial" charset="0"/>
              </a:rPr>
              <a:t>Maddaloni E .&amp; Pozzilli P. </a:t>
            </a:r>
            <a:r>
              <a:rPr lang="it-IT" sz="1200" i="1" dirty="0" smtClean="0">
                <a:latin typeface="Arial" charset="0"/>
              </a:rPr>
              <a:t>Endocrine. 2014,  </a:t>
            </a:r>
            <a:r>
              <a:rPr lang="is-IS" sz="1200" i="1" dirty="0" smtClean="0">
                <a:latin typeface="Arial" charset="0"/>
              </a:rPr>
              <a:t>46:3</a:t>
            </a:r>
            <a:r>
              <a:rPr lang="is-IS" sz="1200" i="1" dirty="0">
                <a:latin typeface="Arial" charset="0"/>
              </a:rPr>
              <a:t>-5 </a:t>
            </a:r>
            <a:endParaRPr lang="it-IT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598416" y="3031977"/>
            <a:ext cx="633046" cy="1588"/>
          </a:xfrm>
          <a:prstGeom prst="straightConnector1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4348693" y="2371578"/>
            <a:ext cx="4431323" cy="32521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Metformin: CVD benefit (UKPDS)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Avoid hypoglycemia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?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SUs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&amp; ischemic preconditioning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? Pioglitazone &amp; </a:t>
            </a:r>
            <a:r>
              <a:rPr lang="en-US" sz="2400" b="1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</a:t>
            </a: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  <a:sym typeface="Symbol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CVD events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? Effects of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incretin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-based 	therapies</a:t>
            </a:r>
          </a:p>
        </p:txBody>
      </p:sp>
      <p:sp>
        <p:nvSpPr>
          <p:cNvPr id="12" name="Rectangle 7"/>
          <p:cNvSpPr/>
          <p:nvPr/>
        </p:nvSpPr>
        <p:spPr>
          <a:xfrm>
            <a:off x="186434" y="2749173"/>
            <a:ext cx="7877908" cy="424730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Coronary </a:t>
            </a: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Heart Failure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Renal 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Liver dysfunction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Hypoglycemia</a:t>
            </a:r>
          </a:p>
          <a:p>
            <a:pPr marL="911226" lvl="1" indent="288925"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r>
              <a:rPr lang="en-US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 marL="342867" indent="-342867">
              <a:spcAft>
                <a:spcPts val="1200"/>
              </a:spcAft>
              <a:buFontTx/>
              <a:buAutoNum type="arabicPeriod"/>
              <a:defRPr/>
            </a:pPr>
            <a:endParaRPr lang="en-US" sz="1200" kern="0" spc="1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1496" y="6581001"/>
            <a:ext cx="3332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 smtClean="0"/>
              <a:t>Inzucchi S. et al, </a:t>
            </a:r>
            <a:r>
              <a:rPr lang="it-IT" sz="1200" i="1" dirty="0" err="1" smtClean="0"/>
              <a:t>Diabetes</a:t>
            </a:r>
            <a:r>
              <a:rPr lang="it-IT" sz="1200" i="1" dirty="0" smtClean="0"/>
              <a:t> Care.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35 (2012)</a:t>
            </a:r>
            <a:endParaRPr lang="it-IT" sz="1200" i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"/>
            <a:ext cx="9144001" cy="196760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 and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M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ultifactorial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A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pproach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impact of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comorbidities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on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choice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of the anti-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diabeteic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agent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1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01662" y="2314576"/>
            <a:ext cx="4431323" cy="2041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Metformin: May use unless 	condition is unstable or severe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Avoid TZDs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? Effects of incretin-based 	therapies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235569" y="3009900"/>
            <a:ext cx="1195754" cy="1588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186434" y="2229693"/>
            <a:ext cx="7877908" cy="424730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Coronary </a:t>
            </a: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Heart Failure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Renal 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Liver dysfunction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Hypoglycemia</a:t>
            </a:r>
          </a:p>
          <a:p>
            <a:pPr marL="911226" lvl="1" indent="288925"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r>
              <a:rPr lang="en-US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 marL="342867" indent="-342867">
              <a:spcAft>
                <a:spcPts val="1200"/>
              </a:spcAft>
              <a:buFontTx/>
              <a:buAutoNum type="arabicPeriod"/>
              <a:defRPr/>
            </a:pPr>
            <a:endParaRPr lang="en-US" sz="1200" kern="0" spc="1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1496" y="6581001"/>
            <a:ext cx="3332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 smtClean="0"/>
              <a:t>Inzucchi S. et al, </a:t>
            </a:r>
            <a:r>
              <a:rPr lang="it-IT" sz="1200" i="1" dirty="0" err="1" smtClean="0"/>
              <a:t>Diabetes</a:t>
            </a:r>
            <a:r>
              <a:rPr lang="it-IT" sz="1200" i="1" dirty="0" smtClean="0"/>
              <a:t> Care.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35 (2012)</a:t>
            </a:r>
            <a:endParaRPr lang="it-IT" sz="1200" i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"/>
            <a:ext cx="9144001" cy="196760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 and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M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ultifactorial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A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pproach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impact of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comorbidities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on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choice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of the anti-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diabeteic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agent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22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31323" y="2759075"/>
            <a:ext cx="4572000" cy="37240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 Increased risk of hypoglycemia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 Metformin &amp; lactic acidosis </a:t>
            </a:r>
          </a:p>
          <a:p>
            <a:pPr lvl="1"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§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US: stop @SCr ≥ 1.5 (1.4 women)</a:t>
            </a:r>
          </a:p>
          <a:p>
            <a:pPr lvl="1"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§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UK: </a:t>
            </a:r>
            <a:r>
              <a:rPr lang="en-US" sz="2400" b="1">
                <a:solidFill>
                  <a:srgbClr val="000000"/>
                </a:solidFill>
                <a:sym typeface="Symbol" charset="0"/>
              </a:rPr>
              <a:t></a:t>
            </a: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 dose @GFR &lt;45 &amp;  	stop @GFR &lt;30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 Caution with SUs (esp. glyburide)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 DPP-4-i’s – dose adjust for most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0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Calibri" charset="0"/>
              </a:rPr>
              <a:t> Avoid exenatide if GFR &lt;30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341077" y="3517900"/>
            <a:ext cx="914400" cy="1588"/>
          </a:xfrm>
          <a:prstGeom prst="straightConnector1">
            <a:avLst/>
          </a:prstGeom>
          <a:noFill/>
          <a:ln w="28575">
            <a:solidFill>
              <a:srgbClr val="376092"/>
            </a:solidFill>
            <a:prstDash val="sys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7"/>
          <p:cNvSpPr/>
          <p:nvPr/>
        </p:nvSpPr>
        <p:spPr>
          <a:xfrm>
            <a:off x="186434" y="2229693"/>
            <a:ext cx="7877908" cy="424730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Coronary </a:t>
            </a: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Heart Failure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Renal 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Liver dysfunction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Hypoglycemia</a:t>
            </a:r>
          </a:p>
          <a:p>
            <a:pPr marL="911226" lvl="1" indent="288925"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r>
              <a:rPr lang="en-US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 marL="342867" indent="-342867">
              <a:spcAft>
                <a:spcPts val="1200"/>
              </a:spcAft>
              <a:buFontTx/>
              <a:buAutoNum type="arabicPeriod"/>
              <a:defRPr/>
            </a:pPr>
            <a:endParaRPr lang="en-US" sz="1200" kern="0" spc="1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1496" y="6581001"/>
            <a:ext cx="3332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 smtClean="0"/>
              <a:t>Inzucchi S. et al, </a:t>
            </a:r>
            <a:r>
              <a:rPr lang="it-IT" sz="1200" i="1" dirty="0" err="1" smtClean="0"/>
              <a:t>Diabetes</a:t>
            </a:r>
            <a:r>
              <a:rPr lang="it-IT" sz="1200" i="1" dirty="0" smtClean="0"/>
              <a:t> Care.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35 (2012)</a:t>
            </a:r>
            <a:endParaRPr lang="it-IT" sz="1200" i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1" cy="196760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 and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M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ultifactorial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A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pproach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impact of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comorbidities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on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choice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of the anti-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diabeteic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agent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727939" y="4037014"/>
            <a:ext cx="492369" cy="1587"/>
          </a:xfrm>
          <a:prstGeom prst="straightConnector1">
            <a:avLst/>
          </a:prstGeom>
          <a:noFill/>
          <a:ln w="28575">
            <a:solidFill>
              <a:srgbClr val="376092"/>
            </a:solidFill>
            <a:prstDash val="sys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4290646" y="3433764"/>
            <a:ext cx="4572000" cy="204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Most drugs not tested in advanced liver disease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Pioglitazone may help steatosis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Insulin best option if disease severe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434" y="2229693"/>
            <a:ext cx="7877908" cy="424730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Coronary </a:t>
            </a: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Heart Failure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Renal 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Liver dysfunction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Hypoglycemia</a:t>
            </a:r>
          </a:p>
          <a:p>
            <a:pPr marL="911226" lvl="1" indent="288925"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r>
              <a:rPr lang="en-US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 marL="342867" indent="-342867">
              <a:spcAft>
                <a:spcPts val="1200"/>
              </a:spcAft>
              <a:buFontTx/>
              <a:buAutoNum type="arabicPeriod"/>
              <a:defRPr/>
            </a:pPr>
            <a:endParaRPr lang="en-US" sz="1200" kern="0" spc="1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1496" y="6581001"/>
            <a:ext cx="3332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 smtClean="0"/>
              <a:t>Inzucchi S. et al, </a:t>
            </a:r>
            <a:r>
              <a:rPr lang="it-IT" sz="1200" i="1" dirty="0" err="1" smtClean="0"/>
              <a:t>Diabetes</a:t>
            </a:r>
            <a:r>
              <a:rPr lang="it-IT" sz="1200" i="1" dirty="0" smtClean="0"/>
              <a:t> Care.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35 (2012)</a:t>
            </a:r>
            <a:endParaRPr lang="it-IT" sz="1200" i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"/>
            <a:ext cx="9144001" cy="196760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 and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M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ultifactorial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A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pproach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impact of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comorbidities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on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choice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of the anti-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diabeteic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agent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8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178159" y="4587995"/>
            <a:ext cx="984738" cy="1588"/>
          </a:xfrm>
          <a:prstGeom prst="straightConnector1">
            <a:avLst/>
          </a:prstGeom>
          <a:noFill/>
          <a:ln w="28575">
            <a:solidFill>
              <a:srgbClr val="000090"/>
            </a:solidFill>
            <a:prstDash val="sys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4431323" y="4017964"/>
            <a:ext cx="4572000" cy="199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Emerging concerns regarding 	association 	with </a:t>
            </a:r>
            <a:r>
              <a:rPr lang="en-US" sz="2400" dirty="0">
                <a:solidFill>
                  <a:schemeClr val="dk1"/>
                </a:solidFill>
                <a:ea typeface="ＭＳ Ｐゴシック" charset="-128"/>
                <a:cs typeface="ＭＳ Ｐゴシック" charset="-128"/>
                <a:sym typeface="Symbol"/>
              </a:rPr>
              <a:t>increased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	mortality</a:t>
            </a:r>
          </a:p>
          <a:p>
            <a:pPr indent="228600">
              <a:spcAft>
                <a:spcPts val="400"/>
              </a:spcAft>
              <a:buClr>
                <a:srgbClr val="B01F2E"/>
              </a:buClr>
              <a:buSzPct val="85000"/>
              <a:buFont typeface="Wingdings" charset="2"/>
              <a:buChar char="Ø"/>
              <a:tabLst>
                <a:tab pos="342900" algn="l"/>
                <a:tab pos="12049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 Proper drug selection in the 	hypoglycemia prone</a:t>
            </a:r>
          </a:p>
        </p:txBody>
      </p:sp>
      <p:sp>
        <p:nvSpPr>
          <p:cNvPr id="12" name="Rectangle 7"/>
          <p:cNvSpPr/>
          <p:nvPr/>
        </p:nvSpPr>
        <p:spPr>
          <a:xfrm>
            <a:off x="186434" y="2229693"/>
            <a:ext cx="7877908" cy="4247308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 smtClean="0">
                <a:latin typeface="Calibri"/>
                <a:ea typeface="ＭＳ Ｐゴシック" charset="-128"/>
                <a:cs typeface="Calibri"/>
              </a:rPr>
              <a:t>Coronary </a:t>
            </a: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Heart Failure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Renal disease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Liver dysfunction</a:t>
            </a:r>
          </a:p>
          <a:p>
            <a:pPr marL="803275" lvl="1" indent="230188">
              <a:spcAft>
                <a:spcPts val="1200"/>
              </a:spcAft>
              <a:buClr>
                <a:srgbClr val="B01F2E"/>
              </a:buClr>
              <a:buFontTx/>
              <a:buChar char="-"/>
              <a:tabLst>
                <a:tab pos="1206386" algn="l"/>
              </a:tabLst>
              <a:defRPr/>
            </a:pPr>
            <a:r>
              <a:rPr lang="en-US" sz="2400" dirty="0">
                <a:latin typeface="Calibri"/>
                <a:ea typeface="ＭＳ Ｐゴシック" charset="-128"/>
                <a:cs typeface="Calibri"/>
              </a:rPr>
              <a:t>Hypoglycemia</a:t>
            </a:r>
          </a:p>
          <a:p>
            <a:pPr marL="911226" lvl="1" indent="288925"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buClr>
                <a:srgbClr val="B01F2E"/>
              </a:buClr>
              <a:tabLst>
                <a:tab pos="1206386" algn="l"/>
              </a:tabLst>
              <a:defRPr/>
            </a:pPr>
            <a:r>
              <a:rPr lang="en-US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400" dirty="0">
              <a:latin typeface="Calibri"/>
              <a:ea typeface="ＭＳ Ｐゴシック" charset="-128"/>
              <a:cs typeface="Calibri"/>
            </a:endParaRPr>
          </a:p>
          <a:p>
            <a:pPr marL="342867" indent="-342867">
              <a:spcAft>
                <a:spcPts val="1200"/>
              </a:spcAft>
              <a:buFontTx/>
              <a:buAutoNum type="arabicPeriod"/>
              <a:defRPr/>
            </a:pPr>
            <a:endParaRPr lang="en-US" sz="1200" kern="0" spc="100" dirty="0">
              <a:latin typeface="Calibri"/>
              <a:ea typeface="ＭＳ Ｐゴシック" charset="-128"/>
              <a:cs typeface="Calibri"/>
            </a:endParaRP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latin typeface="Calibri"/>
                <a:ea typeface="ＭＳ Ｐゴシック" charset="-128"/>
                <a:cs typeface="Calibri"/>
              </a:rPr>
              <a:t>	</a:t>
            </a:r>
            <a:endParaRPr lang="en-US" sz="2000" dirty="0"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1496" y="6581001"/>
            <a:ext cx="3332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 smtClean="0"/>
              <a:t>Inzucchi S. et al, </a:t>
            </a:r>
            <a:r>
              <a:rPr lang="it-IT" sz="1200" i="1" dirty="0" err="1" smtClean="0"/>
              <a:t>Diabetes</a:t>
            </a:r>
            <a:r>
              <a:rPr lang="it-IT" sz="1200" i="1" dirty="0" smtClean="0"/>
              <a:t> Care.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35 (2012)</a:t>
            </a:r>
            <a:endParaRPr lang="it-IT" sz="1200" i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1" cy="196760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 and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M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ultifactorial</a:t>
            </a:r>
            <a:r>
              <a:rPr lang="it-IT" sz="36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66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+mn-cs"/>
              </a:rPr>
              <a:t>A</a:t>
            </a:r>
            <a:r>
              <a:rPr lang="it-IT" sz="360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pproach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impact of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comorbidities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on the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choice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of the anti-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diabeteic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agent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826" y="1188394"/>
            <a:ext cx="8949636" cy="521739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As type 2 diabetes is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disease</a:t>
            </a:r>
            <a:r>
              <a:rPr lang="en-US" dirty="0" smtClean="0"/>
              <a:t>, it needs 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and not univocal strategies</a:t>
            </a:r>
            <a:r>
              <a:rPr lang="en-US" dirty="0" smtClean="0"/>
              <a:t> to be cured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number of available </a:t>
            </a:r>
            <a:r>
              <a:rPr lang="en-US" dirty="0" err="1" smtClean="0"/>
              <a:t>antihyperglycemic</a:t>
            </a:r>
            <a:r>
              <a:rPr lang="en-US" dirty="0" smtClean="0"/>
              <a:t> agents </a:t>
            </a:r>
            <a:r>
              <a:rPr lang="en-US" dirty="0"/>
              <a:t>has increased markedly during </a:t>
            </a:r>
            <a:r>
              <a:rPr lang="en-US" dirty="0" smtClean="0"/>
              <a:t>the past </a:t>
            </a:r>
            <a:r>
              <a:rPr lang="en-US" dirty="0"/>
              <a:t>2 decades,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trial evidence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optimal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b="1" dirty="0"/>
              <a:t>—</a:t>
            </a:r>
            <a:r>
              <a:rPr lang="en-US" dirty="0"/>
              <a:t>especially in dual or </a:t>
            </a:r>
            <a:r>
              <a:rPr lang="en-US" dirty="0" smtClean="0"/>
              <a:t>triple combinations</a:t>
            </a:r>
            <a:r>
              <a:rPr lang="en-US" b="1" dirty="0"/>
              <a:t>—</a:t>
            </a:r>
            <a:r>
              <a:rPr lang="en-US" b="1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limited </a:t>
            </a:r>
            <a:r>
              <a:rPr lang="en-US" dirty="0"/>
              <a:t>and unlikely </a:t>
            </a:r>
            <a:r>
              <a:rPr lang="en-US" dirty="0" smtClean="0"/>
              <a:t>to ever </a:t>
            </a:r>
            <a:r>
              <a:rPr lang="en-US" dirty="0"/>
              <a:t>be complete.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availability of multiple </a:t>
            </a:r>
            <a:r>
              <a:rPr lang="en-US" dirty="0" smtClean="0"/>
              <a:t>pharmacological options </a:t>
            </a:r>
            <a:r>
              <a:rPr lang="en-US" dirty="0"/>
              <a:t>should be instrumental to early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to target</a:t>
            </a:r>
            <a:r>
              <a:rPr lang="en-US" dirty="0"/>
              <a:t>, which is </a:t>
            </a:r>
            <a:r>
              <a:rPr lang="en-US" dirty="0" smtClean="0"/>
              <a:t>the only </a:t>
            </a:r>
            <a:r>
              <a:rPr lang="en-US" dirty="0"/>
              <a:t>recognized strategy for the prevention </a:t>
            </a:r>
            <a:r>
              <a:rPr lang="en-US" dirty="0" smtClean="0"/>
              <a:t>of complications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the absence of strong trial evidences for the optimal use of anti-</a:t>
            </a:r>
            <a:r>
              <a:rPr lang="en-US" dirty="0" err="1" smtClean="0"/>
              <a:t>hyperglycaemic</a:t>
            </a:r>
            <a:r>
              <a:rPr lang="en-US" dirty="0" smtClean="0"/>
              <a:t> agents, a 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 approach </a:t>
            </a:r>
            <a:r>
              <a:rPr lang="en-US" dirty="0" smtClean="0"/>
              <a:t>may </a:t>
            </a:r>
            <a:r>
              <a:rPr lang="en-US" dirty="0"/>
              <a:t>aid in achieving therapeutic targets.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Patient</a:t>
            </a:r>
            <a:r>
              <a:rPr lang="en-US" dirty="0"/>
              <a:t>-centered care and standardized</a:t>
            </a:r>
            <a:r>
              <a:rPr lang="en-US" dirty="0" smtClean="0"/>
              <a:t>, algorithmic </a:t>
            </a:r>
            <a:r>
              <a:rPr lang="en-US" dirty="0"/>
              <a:t>management are </a:t>
            </a:r>
            <a:r>
              <a:rPr lang="en-US" dirty="0" smtClean="0"/>
              <a:t>conflicting approaches</a:t>
            </a:r>
            <a:r>
              <a:rPr lang="en-US" dirty="0"/>
              <a:t>, but they can be made </a:t>
            </a:r>
            <a:r>
              <a:rPr lang="en-US" dirty="0" smtClean="0"/>
              <a:t>more compatible </a:t>
            </a:r>
            <a:r>
              <a:rPr lang="en-US" dirty="0"/>
              <a:t>by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recognizing instances</a:t>
            </a:r>
            <a:r>
              <a:rPr lang="en-US" dirty="0"/>
              <a:t> </a:t>
            </a:r>
            <a:r>
              <a:rPr lang="en-US" dirty="0" smtClean="0"/>
              <a:t>in which </a:t>
            </a:r>
            <a:r>
              <a:rPr lang="en-US" dirty="0"/>
              <a:t>personalized A1C targets </a:t>
            </a:r>
            <a:r>
              <a:rPr lang="en-US" dirty="0" smtClean="0"/>
              <a:t>are warranted </a:t>
            </a:r>
            <a:r>
              <a:rPr lang="en-US" dirty="0"/>
              <a:t>and clinical circumstances </a:t>
            </a:r>
            <a:r>
              <a:rPr lang="en-US" dirty="0" smtClean="0"/>
              <a:t>that may </a:t>
            </a:r>
            <a:r>
              <a:rPr lang="en-US" dirty="0"/>
              <a:t>call for primary care and </a:t>
            </a:r>
            <a:r>
              <a:rPr lang="en-US" dirty="0" smtClean="0"/>
              <a:t>specialty </a:t>
            </a:r>
            <a:r>
              <a:rPr lang="en-US" dirty="0" err="1" smtClean="0"/>
              <a:t>comanagement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ABCD(E)</a:t>
            </a:r>
            <a:r>
              <a:rPr lang="en-US" dirty="0" smtClean="0"/>
              <a:t> </a:t>
            </a:r>
            <a:r>
              <a:rPr lang="en-US" sz="1600" i="1" dirty="0" smtClean="0"/>
              <a:t>[</a:t>
            </a:r>
            <a:r>
              <a:rPr lang="en-US" sz="1600" i="1" dirty="0" err="1" smtClean="0"/>
              <a:t>Pozzilli</a:t>
            </a:r>
            <a:r>
              <a:rPr lang="en-US" sz="1600" i="1" dirty="0" smtClean="0"/>
              <a:t> et al. 2010]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n-US" dirty="0" smtClean="0"/>
              <a:t> </a:t>
            </a:r>
            <a:r>
              <a:rPr lang="en-US" sz="1600" dirty="0" smtClean="0"/>
              <a:t>[</a:t>
            </a:r>
            <a:r>
              <a:rPr lang="en-US" sz="1600" dirty="0" err="1" smtClean="0"/>
              <a:t>Maddaloni</a:t>
            </a:r>
            <a:r>
              <a:rPr lang="en-US" sz="1600" dirty="0" smtClean="0"/>
              <a:t> et al. 2014]</a:t>
            </a:r>
            <a:r>
              <a:rPr lang="en-US" dirty="0" smtClean="0"/>
              <a:t> are two useful algorithms that can be used as 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tools to personalize </a:t>
            </a:r>
            <a:r>
              <a:rPr lang="en-US" dirty="0" smtClean="0"/>
              <a:t>the </a:t>
            </a:r>
            <a:r>
              <a:rPr lang="en-US" dirty="0" err="1" smtClean="0"/>
              <a:t>glycaemic</a:t>
            </a:r>
            <a:r>
              <a:rPr lang="en-US" dirty="0" smtClean="0"/>
              <a:t> target and the choice of the right drug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00841" y="6571099"/>
            <a:ext cx="3143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/>
              <a:t>Raz</a:t>
            </a:r>
            <a:r>
              <a:rPr lang="en-US" sz="1100" dirty="0" smtClean="0"/>
              <a:t> I, et al. Diabetes Care 2013. 36:1779–1788 </a:t>
            </a:r>
            <a:endParaRPr lang="en-US" sz="11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792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it-IT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3863"/>
            <a:ext cx="7124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463"/>
            <a:ext cx="40719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318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6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Gruppo 11"/>
          <p:cNvGrpSpPr>
            <a:grpSpLocks/>
          </p:cNvGrpSpPr>
          <p:nvPr/>
        </p:nvGrpSpPr>
        <p:grpSpPr bwMode="auto">
          <a:xfrm>
            <a:off x="179388" y="2546350"/>
            <a:ext cx="5380037" cy="1819275"/>
            <a:chOff x="179512" y="2545829"/>
            <a:chExt cx="5379334" cy="1819275"/>
          </a:xfrm>
        </p:grpSpPr>
        <p:pic>
          <p:nvPicPr>
            <p:cNvPr id="41998" name="Picture 7"/>
            <p:cNvPicPr>
              <a:picLocks noChangeAspect="1" noChangeArrowheads="1"/>
            </p:cNvPicPr>
            <p:nvPr/>
          </p:nvPicPr>
          <p:blipFill>
            <a:blip r:embed="rId6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45829"/>
              <a:ext cx="5343525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250940" y="3572942"/>
              <a:ext cx="5292033" cy="252412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66813" y="3842817"/>
              <a:ext cx="5292033" cy="250825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50940" y="4112692"/>
              <a:ext cx="2880937" cy="252412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1990" name="Gruppo 18"/>
          <p:cNvGrpSpPr>
            <a:grpSpLocks/>
          </p:cNvGrpSpPr>
          <p:nvPr/>
        </p:nvGrpSpPr>
        <p:grpSpPr bwMode="auto">
          <a:xfrm>
            <a:off x="3563938" y="4508500"/>
            <a:ext cx="5400675" cy="2009775"/>
            <a:chOff x="3563888" y="4509120"/>
            <a:chExt cx="5400600" cy="2009775"/>
          </a:xfrm>
        </p:grpSpPr>
        <p:pic>
          <p:nvPicPr>
            <p:cNvPr id="41991" name="Picture 8"/>
            <p:cNvPicPr>
              <a:picLocks noChangeAspect="1" noChangeArrowheads="1"/>
            </p:cNvPicPr>
            <p:nvPr/>
          </p:nvPicPr>
          <p:blipFill>
            <a:blip r:embed="rId7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863" y="4509120"/>
              <a:ext cx="5381625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ttangolo 12"/>
            <p:cNvSpPr/>
            <p:nvPr/>
          </p:nvSpPr>
          <p:spPr>
            <a:xfrm>
              <a:off x="5230740" y="4796458"/>
              <a:ext cx="3708349" cy="217487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563888" y="5034583"/>
              <a:ext cx="5400600" cy="21590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584525" y="5290170"/>
              <a:ext cx="1800200" cy="21590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211579" y="5804520"/>
              <a:ext cx="4752909" cy="217488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563888" y="6022008"/>
              <a:ext cx="5400600" cy="21590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584525" y="6290295"/>
              <a:ext cx="4033782" cy="18415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890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97" t="3091" r="1268" b="4994"/>
          <a:stretch/>
        </p:blipFill>
        <p:spPr>
          <a:xfrm>
            <a:off x="2670610" y="4275877"/>
            <a:ext cx="3032732" cy="2350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4848900" y="6449674"/>
            <a:ext cx="4295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Woolf SH, et al.  </a:t>
            </a:r>
            <a:r>
              <a:rPr lang="en-US" sz="1100" i="1" dirty="0"/>
              <a:t>BMJ </a:t>
            </a:r>
            <a:r>
              <a:rPr lang="en-US" sz="1100" dirty="0"/>
              <a:t>1999;318:527–30  </a:t>
            </a:r>
            <a:endParaRPr lang="en-US" sz="1100" dirty="0" smtClean="0"/>
          </a:p>
          <a:p>
            <a:pPr algn="r"/>
            <a:r>
              <a:rPr lang="en-US" sz="1100" dirty="0" err="1" smtClean="0"/>
              <a:t>Maddaloni</a:t>
            </a:r>
            <a:r>
              <a:rPr lang="en-US" sz="1100" dirty="0" smtClean="0"/>
              <a:t> E, </a:t>
            </a:r>
            <a:r>
              <a:rPr lang="en-US" sz="1100" dirty="0" err="1" smtClean="0"/>
              <a:t>Pozzilli</a:t>
            </a:r>
            <a:r>
              <a:rPr lang="en-US" sz="1100" dirty="0" smtClean="0"/>
              <a:t> P</a:t>
            </a:r>
            <a:r>
              <a:rPr lang="en-US" sz="1100" i="1" dirty="0" smtClean="0"/>
              <a:t>. Treatment strategies – Diabetes 2014; </a:t>
            </a:r>
            <a:r>
              <a:rPr lang="en-US" sz="1100" dirty="0" smtClean="0"/>
              <a:t>6:45-49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8085" y="987708"/>
            <a:ext cx="8762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Type 2 diabetes is a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disease </a:t>
            </a:r>
            <a:r>
              <a:rPr lang="en-GB" dirty="0" smtClean="0"/>
              <a:t>and a complex interplay of pathological mechanisms operates involving multiple organs.</a:t>
            </a:r>
          </a:p>
          <a:p>
            <a:endParaRPr lang="en-GB" dirty="0" smtClean="0"/>
          </a:p>
          <a:p>
            <a:r>
              <a:rPr lang="en-GB" dirty="0" smtClean="0"/>
              <a:t>Physicians involved in the management of this complexity </a:t>
            </a:r>
            <a:r>
              <a:rPr lang="en-GB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clear instructions </a:t>
            </a:r>
            <a:r>
              <a:rPr lang="en-GB" dirty="0" smtClean="0"/>
              <a:t>to avoid mistakes and to increase the wellbeing of their patients</a:t>
            </a:r>
            <a:r>
              <a:rPr lang="en-GB" dirty="0"/>
              <a:t>.</a:t>
            </a:r>
            <a:endParaRPr lang="en-GB" dirty="0" smtClean="0">
              <a:effectLst/>
            </a:endParaRPr>
          </a:p>
          <a:p>
            <a:endParaRPr lang="en-GB" dirty="0" smtClean="0"/>
          </a:p>
          <a:p>
            <a:r>
              <a:rPr lang="en-GB" dirty="0" smtClean="0"/>
              <a:t>While </a:t>
            </a:r>
            <a:r>
              <a:rPr lang="en-GB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clincal</a:t>
            </a:r>
            <a:r>
              <a:rPr lang="en-GB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practice guidelines </a:t>
            </a:r>
            <a:r>
              <a:rPr lang="en-GB" dirty="0" smtClean="0"/>
              <a:t>make easily available advices for clinicians based on the analysis of several observations and well-designed clinical trials, </a:t>
            </a:r>
            <a:r>
              <a:rPr lang="en-GB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recommendations cannot be easily generalized and applied</a:t>
            </a:r>
            <a:r>
              <a:rPr lang="en-GB" dirty="0" smtClean="0"/>
              <a:t> to the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multifaceted diabetic population.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Given the complexity of diabetes, </a:t>
            </a:r>
            <a:r>
              <a:rPr lang="en-GB" dirty="0"/>
              <a:t>the same guidelines </a:t>
            </a:r>
            <a:r>
              <a:rPr lang="en-GB" dirty="0" smtClean="0"/>
              <a:t>nowadays </a:t>
            </a:r>
            <a:r>
              <a:rPr lang="en-GB" dirty="0"/>
              <a:t>suggest </a:t>
            </a:r>
            <a:r>
              <a:rPr lang="en-GB" dirty="0" smtClean="0"/>
              <a:t>to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 therapies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T2D</a:t>
            </a:r>
            <a:r>
              <a:rPr lang="it-IT" dirty="0" smtClean="0"/>
              <a:t>.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164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ersonalized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medicine</a:t>
            </a:r>
            <a:endParaRPr lang="it-IT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9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608" y="-116512"/>
            <a:ext cx="6082406" cy="710703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/benefit ratio of </a:t>
            </a:r>
            <a:r>
              <a:rPr lang="it-IT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it-IT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76" y="3593818"/>
            <a:ext cx="6117974" cy="310106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14772" y="3040880"/>
            <a:ext cx="59658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of </a:t>
            </a:r>
            <a:r>
              <a:rPr lang="it-IT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</a:t>
            </a:r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</a:t>
            </a:r>
            <a:endParaRPr lang="en-US" sz="3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86" y="535179"/>
            <a:ext cx="5566821" cy="257560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91175" y="6631208"/>
            <a:ext cx="4352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/>
              <a:t>Maddaloni</a:t>
            </a:r>
            <a:r>
              <a:rPr lang="en-US" sz="1100" dirty="0" smtClean="0"/>
              <a:t> E, </a:t>
            </a:r>
            <a:r>
              <a:rPr lang="en-US" sz="1100" dirty="0" err="1" smtClean="0"/>
              <a:t>Pozzilli</a:t>
            </a:r>
            <a:r>
              <a:rPr lang="en-US" sz="1100" dirty="0" smtClean="0"/>
              <a:t> P</a:t>
            </a:r>
            <a:r>
              <a:rPr lang="en-US" sz="1100" i="1" dirty="0" smtClean="0"/>
              <a:t>. Treatment strategies – Diabetes 2014; </a:t>
            </a:r>
            <a:r>
              <a:rPr lang="en-US" sz="1100" dirty="0" smtClean="0"/>
              <a:t>6:45-49</a:t>
            </a:r>
          </a:p>
        </p:txBody>
      </p:sp>
    </p:spTree>
    <p:extLst>
      <p:ext uri="{BB962C8B-B14F-4D97-AF65-F5344CB8AC3E}">
        <p14:creationId xmlns:p14="http://schemas.microsoft.com/office/powerpoint/2010/main" val="219426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8913"/>
            <a:ext cx="781208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05038"/>
            <a:ext cx="3671888" cy="3425825"/>
          </a:xfrm>
          <a:noFill/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3741737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50825" y="5661025"/>
            <a:ext cx="85693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rgbClr val="000066"/>
                </a:solidFill>
              </a:rPr>
              <a:t>Not all practice guidelines on oral treatment of type 2 diabetes were consistent with available evidence from a systematic review. Guidelines judged to be of higher quality contained more recommendations consistent with evidence-based conclusions. The quality of guideline development processes varied substantially</a:t>
            </a:r>
          </a:p>
        </p:txBody>
      </p:sp>
    </p:spTree>
    <p:extLst>
      <p:ext uri="{BB962C8B-B14F-4D97-AF65-F5344CB8AC3E}">
        <p14:creationId xmlns:p14="http://schemas.microsoft.com/office/powerpoint/2010/main" val="378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1478" y="0"/>
            <a:ext cx="8535322" cy="862164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Personalized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glycaemic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targets: 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1478" y="1080041"/>
            <a:ext cx="8436133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dirty="0" smtClean="0">
                <a:latin typeface="Calibri" charset="0"/>
              </a:rPr>
              <a:t>UKPDS, DCCT-EDIC, </a:t>
            </a:r>
            <a:r>
              <a:rPr lang="it-IT" altLang="ja-JP" dirty="0" err="1" smtClean="0">
                <a:latin typeface="Calibri" charset="0"/>
              </a:rPr>
              <a:t>PROactive</a:t>
            </a:r>
            <a:r>
              <a:rPr lang="it-IT" altLang="ja-JP" dirty="0" smtClean="0">
                <a:latin typeface="Calibri" charset="0"/>
              </a:rPr>
              <a:t>, ADVANCE, VADT and ACCORD</a:t>
            </a:r>
            <a:r>
              <a:rPr lang="it-IT" altLang="ja-JP" dirty="0">
                <a:latin typeface="Calibri" charset="0"/>
              </a:rPr>
              <a:t> </a:t>
            </a:r>
            <a:r>
              <a:rPr lang="it-IT" altLang="ja-JP" dirty="0" smtClean="0">
                <a:latin typeface="Calibri" charset="0"/>
              </a:rPr>
              <a:t>are the </a:t>
            </a:r>
            <a:r>
              <a:rPr lang="it-IT" altLang="ja-JP" dirty="0" err="1" smtClean="0">
                <a:latin typeface="Calibri" charset="0"/>
              </a:rPr>
              <a:t>main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clinical</a:t>
            </a:r>
            <a:r>
              <a:rPr lang="it-IT" altLang="ja-JP" dirty="0" smtClean="0">
                <a:latin typeface="Calibri" charset="0"/>
              </a:rPr>
              <a:t> trials </a:t>
            </a:r>
            <a:r>
              <a:rPr lang="it-IT" altLang="ja-JP" dirty="0" err="1" smtClean="0">
                <a:latin typeface="Calibri" charset="0"/>
              </a:rPr>
              <a:t>evaluating</a:t>
            </a:r>
            <a:r>
              <a:rPr lang="it-IT" altLang="ja-JP" dirty="0" smtClean="0">
                <a:latin typeface="Calibri" charset="0"/>
              </a:rPr>
              <a:t> the </a:t>
            </a:r>
            <a:r>
              <a:rPr lang="it-IT" altLang="ja-JP" dirty="0" err="1" smtClean="0">
                <a:latin typeface="Calibri" charset="0"/>
              </a:rPr>
              <a:t>effect</a:t>
            </a:r>
            <a:r>
              <a:rPr lang="it-IT" altLang="ja-JP" dirty="0" smtClean="0">
                <a:latin typeface="Calibri" charset="0"/>
              </a:rPr>
              <a:t> of tight </a:t>
            </a:r>
            <a:r>
              <a:rPr lang="it-IT" altLang="ja-JP" dirty="0" err="1" smtClean="0">
                <a:latin typeface="Calibri" charset="0"/>
              </a:rPr>
              <a:t>glycaemic</a:t>
            </a:r>
            <a:r>
              <a:rPr lang="it-IT" altLang="ja-JP" dirty="0" smtClean="0">
                <a:latin typeface="Calibri" charset="0"/>
              </a:rPr>
              <a:t> control on </a:t>
            </a:r>
            <a:r>
              <a:rPr lang="it-IT" altLang="ja-JP" dirty="0" err="1" smtClean="0">
                <a:latin typeface="Calibri" charset="0"/>
              </a:rPr>
              <a:t>morbidity</a:t>
            </a:r>
            <a:r>
              <a:rPr lang="it-IT" altLang="ja-JP" dirty="0" smtClean="0">
                <a:latin typeface="Calibri" charset="0"/>
              </a:rPr>
              <a:t> and </a:t>
            </a:r>
            <a:r>
              <a:rPr lang="it-IT" altLang="ja-JP" dirty="0" err="1" smtClean="0">
                <a:latin typeface="Calibri" charset="0"/>
              </a:rPr>
              <a:t>mortality</a:t>
            </a:r>
            <a:r>
              <a:rPr lang="it-IT" altLang="ja-JP" dirty="0" smtClean="0">
                <a:latin typeface="Calibri" charset="0"/>
              </a:rPr>
              <a:t> in </a:t>
            </a:r>
            <a:r>
              <a:rPr lang="it-IT" altLang="ja-JP" dirty="0" err="1" smtClean="0">
                <a:latin typeface="Calibri" charset="0"/>
              </a:rPr>
              <a:t>diabetes</a:t>
            </a:r>
            <a:r>
              <a:rPr lang="it-IT" altLang="ja-JP" dirty="0" smtClean="0">
                <a:latin typeface="Calibri" charset="0"/>
              </a:rPr>
              <a:t>.</a:t>
            </a:r>
          </a:p>
          <a:p>
            <a:endParaRPr lang="it-IT" altLang="ja-JP" dirty="0">
              <a:latin typeface="Calibri" charset="0"/>
            </a:endParaRPr>
          </a:p>
          <a:p>
            <a:pPr>
              <a:spcAft>
                <a:spcPts val="1200"/>
              </a:spcAft>
            </a:pPr>
            <a:r>
              <a:rPr lang="it-IT" altLang="ja-JP" dirty="0" err="1" smtClean="0">
                <a:latin typeface="Calibri" charset="0"/>
              </a:rPr>
              <a:t>Results</a:t>
            </a:r>
            <a:r>
              <a:rPr lang="it-IT" altLang="ja-JP" dirty="0" smtClean="0">
                <a:latin typeface="Calibri" charset="0"/>
              </a:rPr>
              <a:t> of </a:t>
            </a:r>
            <a:r>
              <a:rPr lang="it-IT" altLang="ja-JP" dirty="0" err="1" smtClean="0">
                <a:latin typeface="Calibri" charset="0"/>
              </a:rPr>
              <a:t>these</a:t>
            </a:r>
            <a:r>
              <a:rPr lang="it-IT" altLang="ja-JP" dirty="0" smtClean="0">
                <a:latin typeface="Calibri" charset="0"/>
              </a:rPr>
              <a:t> trials are </a:t>
            </a:r>
            <a:r>
              <a:rPr lang="it-IT" altLang="ja-JP" dirty="0" err="1" smtClean="0">
                <a:latin typeface="Calibri" charset="0"/>
              </a:rPr>
              <a:t>not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univocal</a:t>
            </a:r>
            <a:r>
              <a:rPr lang="it-IT" altLang="ja-JP" dirty="0" smtClean="0">
                <a:latin typeface="Calibri" charset="0"/>
              </a:rPr>
              <a:t>:</a:t>
            </a:r>
            <a:endParaRPr lang="it-IT" altLang="ja-JP" dirty="0">
              <a:latin typeface="Calibri" charset="0"/>
            </a:endParaRP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UKPDS</a:t>
            </a:r>
            <a:r>
              <a:rPr lang="it-IT" altLang="ja-JP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dirty="0" smtClean="0">
                <a:latin typeface="Calibri" charset="0"/>
              </a:rPr>
              <a:t>and </a:t>
            </a:r>
            <a:r>
              <a:rPr lang="it-IT" altLang="ja-JP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DCCT</a:t>
            </a:r>
            <a:r>
              <a:rPr lang="it-IT" altLang="ja-JP" dirty="0" smtClean="0">
                <a:latin typeface="Calibri" charset="0"/>
              </a:rPr>
              <a:t>  </a:t>
            </a:r>
            <a:r>
              <a:rPr lang="it-IT" altLang="ja-JP" dirty="0" err="1" smtClean="0">
                <a:latin typeface="Calibri" charset="0"/>
              </a:rPr>
              <a:t>have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shown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that</a:t>
            </a:r>
            <a:r>
              <a:rPr lang="it-IT" altLang="ja-JP" dirty="0" smtClean="0">
                <a:latin typeface="Calibri" charset="0"/>
              </a:rPr>
              <a:t> aggressive </a:t>
            </a:r>
            <a:r>
              <a:rPr lang="it-IT" altLang="ja-JP" dirty="0" err="1" smtClean="0">
                <a:latin typeface="Calibri" charset="0"/>
              </a:rPr>
              <a:t>glucose</a:t>
            </a:r>
            <a:r>
              <a:rPr lang="it-IT" altLang="ja-JP" dirty="0">
                <a:latin typeface="Calibri" charset="0"/>
              </a:rPr>
              <a:t> </a:t>
            </a:r>
            <a:r>
              <a:rPr lang="it-IT" altLang="ja-JP" dirty="0" smtClean="0">
                <a:latin typeface="Calibri" charset="0"/>
              </a:rPr>
              <a:t>control, </a:t>
            </a:r>
            <a:r>
              <a:rPr lang="it-IT" altLang="ja-JP" dirty="0" err="1" smtClean="0">
                <a:latin typeface="Calibri" charset="0"/>
              </a:rPr>
              <a:t>especially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early</a:t>
            </a:r>
            <a:r>
              <a:rPr lang="it-IT" altLang="ja-JP" dirty="0" smtClean="0">
                <a:latin typeface="Calibri" charset="0"/>
              </a:rPr>
              <a:t> in the </a:t>
            </a:r>
            <a:r>
              <a:rPr lang="it-IT" altLang="ja-JP" dirty="0" err="1" smtClean="0">
                <a:latin typeface="Calibri" charset="0"/>
              </a:rPr>
              <a:t>natural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history</a:t>
            </a:r>
            <a:r>
              <a:rPr lang="it-IT" altLang="ja-JP" dirty="0" smtClean="0">
                <a:latin typeface="Calibri" charset="0"/>
              </a:rPr>
              <a:t> of the </a:t>
            </a:r>
            <a:r>
              <a:rPr lang="it-IT" altLang="ja-JP" dirty="0" err="1" smtClean="0">
                <a:latin typeface="Calibri" charset="0"/>
              </a:rPr>
              <a:t>disease</a:t>
            </a:r>
            <a:r>
              <a:rPr lang="it-IT" altLang="ja-JP" dirty="0" smtClean="0">
                <a:latin typeface="Calibri" charset="0"/>
              </a:rPr>
              <a:t>, </a:t>
            </a:r>
            <a:r>
              <a:rPr lang="it-IT" altLang="ja-JP" dirty="0" err="1" smtClean="0">
                <a:latin typeface="Calibri" charset="0"/>
              </a:rPr>
              <a:t>might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result</a:t>
            </a:r>
            <a:r>
              <a:rPr lang="it-IT" altLang="ja-JP" dirty="0" smtClean="0">
                <a:latin typeface="Calibri" charset="0"/>
              </a:rPr>
              <a:t> in a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significant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reduction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of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microvascular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as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well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as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macrovascular</a:t>
            </a:r>
            <a:r>
              <a:rPr lang="it-IT" altLang="ja-JP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complicati</a:t>
            </a:r>
            <a:r>
              <a:rPr lang="it-IT" altLang="ja-JP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ons</a:t>
            </a:r>
            <a:r>
              <a:rPr lang="it-IT" altLang="ja-JP" dirty="0" smtClean="0">
                <a:latin typeface="Calibri" charset="0"/>
              </a:rPr>
              <a:t>.</a:t>
            </a:r>
          </a:p>
          <a:p>
            <a:pPr marL="742950" lvl="1" indent="-285750">
              <a:buFont typeface="Courier New"/>
              <a:buChar char="o"/>
            </a:pPr>
            <a:r>
              <a:rPr lang="it-IT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ADVANCE</a:t>
            </a:r>
            <a:r>
              <a:rPr lang="it-IT" altLang="ja-JP" dirty="0" smtClean="0">
                <a:latin typeface="Calibri" charset="0"/>
              </a:rPr>
              <a:t> and </a:t>
            </a:r>
            <a:r>
              <a:rPr lang="it-IT" altLang="ja-JP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VADT</a:t>
            </a:r>
            <a:r>
              <a:rPr lang="it-IT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did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not</a:t>
            </a:r>
            <a:r>
              <a:rPr lang="it-IT" altLang="ja-JP" dirty="0" smtClean="0">
                <a:latin typeface="Calibri" charset="0"/>
              </a:rPr>
              <a:t> show </a:t>
            </a:r>
            <a:r>
              <a:rPr lang="it-IT" altLang="ja-JP" dirty="0" err="1" smtClean="0">
                <a:latin typeface="Calibri" charset="0"/>
              </a:rPr>
              <a:t>significant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improvements</a:t>
            </a:r>
            <a:r>
              <a:rPr lang="it-IT" altLang="ja-JP" dirty="0" smtClean="0">
                <a:latin typeface="Calibri" charset="0"/>
              </a:rPr>
              <a:t> in CVD </a:t>
            </a:r>
            <a:r>
              <a:rPr lang="it-IT" altLang="ja-JP" dirty="0" err="1" smtClean="0">
                <a:latin typeface="Calibri" charset="0"/>
              </a:rPr>
              <a:t>outcomes</a:t>
            </a:r>
            <a:r>
              <a:rPr lang="it-IT" altLang="ja-JP" dirty="0">
                <a:latin typeface="Calibri" charset="0"/>
              </a:rPr>
              <a:t> </a:t>
            </a:r>
            <a:r>
              <a:rPr lang="it-IT" altLang="ja-JP" dirty="0" smtClean="0">
                <a:latin typeface="Calibri" charset="0"/>
              </a:rPr>
              <a:t>with tight </a:t>
            </a:r>
            <a:r>
              <a:rPr lang="it-IT" altLang="ja-JP" dirty="0" err="1" smtClean="0">
                <a:latin typeface="Calibri" charset="0"/>
              </a:rPr>
              <a:t>glycaemic</a:t>
            </a:r>
            <a:r>
              <a:rPr lang="it-IT" altLang="ja-JP" dirty="0" smtClean="0">
                <a:latin typeface="Calibri" charset="0"/>
              </a:rPr>
              <a:t> control and the </a:t>
            </a:r>
            <a:r>
              <a:rPr lang="it-IT" altLang="ja-JP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ACCORD</a:t>
            </a:r>
            <a:r>
              <a:rPr lang="it-IT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study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showed</a:t>
            </a:r>
            <a:r>
              <a:rPr lang="it-IT" altLang="ja-JP" dirty="0" smtClean="0">
                <a:latin typeface="Calibri" charset="0"/>
              </a:rPr>
              <a:t> an </a:t>
            </a:r>
            <a:r>
              <a:rPr lang="it-IT" altLang="ja-JP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increased</a:t>
            </a:r>
            <a:r>
              <a:rPr lang="it-IT" altLang="ja-JP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risk</a:t>
            </a:r>
            <a:r>
              <a:rPr lang="it-IT" altLang="ja-JP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of </a:t>
            </a:r>
            <a:r>
              <a:rPr lang="it-IT" altLang="ja-JP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cardiovascular</a:t>
            </a:r>
            <a:r>
              <a:rPr lang="it-IT" altLang="ja-JP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it-IT" altLang="ja-JP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mortality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related</a:t>
            </a:r>
            <a:r>
              <a:rPr lang="it-IT" altLang="ja-JP" dirty="0" smtClean="0">
                <a:latin typeface="Calibri" charset="0"/>
              </a:rPr>
              <a:t> to more </a:t>
            </a:r>
            <a:r>
              <a:rPr lang="it-IT" altLang="ja-JP" dirty="0" err="1" smtClean="0">
                <a:latin typeface="Calibri" charset="0"/>
              </a:rPr>
              <a:t>strict</a:t>
            </a:r>
            <a:r>
              <a:rPr lang="it-IT" altLang="ja-JP" dirty="0" smtClean="0">
                <a:latin typeface="Calibri" charset="0"/>
              </a:rPr>
              <a:t> </a:t>
            </a:r>
            <a:r>
              <a:rPr lang="it-IT" altLang="ja-JP" dirty="0" err="1" smtClean="0">
                <a:latin typeface="Calibri" charset="0"/>
              </a:rPr>
              <a:t>glycaemic</a:t>
            </a:r>
            <a:r>
              <a:rPr lang="it-IT" altLang="ja-JP" dirty="0" smtClean="0">
                <a:latin typeface="Calibri" charset="0"/>
              </a:rPr>
              <a:t> targets.</a:t>
            </a:r>
          </a:p>
          <a:p>
            <a:endParaRPr lang="it-IT" dirty="0" smtClean="0">
              <a:latin typeface="Calibri" charset="0"/>
            </a:endParaRPr>
          </a:p>
          <a:p>
            <a:endParaRPr lang="it-IT" dirty="0">
              <a:latin typeface="Calibri" charset="0"/>
            </a:endParaRPr>
          </a:p>
          <a:p>
            <a:endParaRPr lang="it-IT" dirty="0" smtClean="0">
              <a:latin typeface="Calibri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75" y="4511871"/>
            <a:ext cx="6515100" cy="16891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40498" y="6581001"/>
            <a:ext cx="4203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dirty="0" smtClean="0"/>
              <a:t>Pozzilli </a:t>
            </a:r>
            <a:r>
              <a:rPr lang="it-IT" sz="1200" dirty="0" err="1" smtClean="0"/>
              <a:t>P</a:t>
            </a:r>
            <a:r>
              <a:rPr lang="it-IT" sz="1200" dirty="0" smtClean="0"/>
              <a:t>, et al. </a:t>
            </a:r>
            <a:r>
              <a:rPr lang="hu-HU" sz="1200" dirty="0" smtClean="0"/>
              <a:t> </a:t>
            </a:r>
            <a:r>
              <a:rPr lang="hu-HU" sz="1200" i="1" dirty="0"/>
              <a:t>J Diabetes Invest </a:t>
            </a:r>
            <a:r>
              <a:rPr lang="hu-HU" sz="1200" dirty="0"/>
              <a:t>2014; 5: 134</a:t>
            </a:r>
            <a:r>
              <a:rPr lang="hu-HU" sz="1200" b="1" dirty="0"/>
              <a:t>–</a:t>
            </a:r>
            <a:r>
              <a:rPr lang="hu-HU" sz="1200" dirty="0"/>
              <a:t>141</a:t>
            </a:r>
            <a:r>
              <a:rPr lang="it-IT" sz="1200" dirty="0" smtClean="0"/>
              <a:t>.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435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2037" y="879652"/>
            <a:ext cx="8543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1600" dirty="0" smtClean="0">
                <a:latin typeface="Calibri" charset="0"/>
              </a:rPr>
              <a:t>Subjects enrolled in the UKPDS, </a:t>
            </a:r>
            <a:r>
              <a:rPr lang="en-GB" altLang="ja-JP" sz="1600" dirty="0" err="1" smtClean="0">
                <a:latin typeface="Calibri" charset="0"/>
              </a:rPr>
              <a:t>PROactive</a:t>
            </a:r>
            <a:r>
              <a:rPr lang="en-GB" altLang="ja-JP" sz="1600" dirty="0" smtClean="0">
                <a:latin typeface="Calibri" charset="0"/>
              </a:rPr>
              <a:t>, ADVANCE, VADT and ACCORD differ for </a:t>
            </a:r>
            <a:r>
              <a:rPr lang="en-GB" altLang="ja-JP" sz="1600" dirty="0" err="1" smtClean="0">
                <a:latin typeface="Calibri" charset="0"/>
              </a:rPr>
              <a:t>cariometabolic</a:t>
            </a:r>
            <a:r>
              <a:rPr lang="en-GB" altLang="ja-JP" sz="1600" dirty="0" smtClean="0">
                <a:latin typeface="Calibri" charset="0"/>
              </a:rPr>
              <a:t> features (age, previous cardiovascular events, anti-diabetic agents, treatments of other risk factors).</a:t>
            </a:r>
          </a:p>
          <a:p>
            <a:endParaRPr lang="en-GB" altLang="ja-JP" sz="1600" dirty="0" smtClean="0">
              <a:latin typeface="Calibri" charset="0"/>
            </a:endParaRPr>
          </a:p>
          <a:p>
            <a:r>
              <a:rPr lang="en-GB" altLang="ja-JP" sz="1600" dirty="0" smtClean="0">
                <a:latin typeface="Calibri" charset="0"/>
              </a:rPr>
              <a:t>These differences could explain the contrast results obtained and could help to find the right target for each patient.</a:t>
            </a: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9912" y="34953"/>
            <a:ext cx="9018740" cy="862164"/>
          </a:xfrm>
        </p:spPr>
        <p:txBody>
          <a:bodyPr>
            <a:noAutofit/>
          </a:bodyPr>
          <a:lstStyle/>
          <a:p>
            <a:r>
              <a:rPr lang="it-IT" sz="3200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it-IT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3">
                    <a:lumMod val="50000"/>
                  </a:schemeClr>
                </a:solidFill>
              </a:rPr>
              <a:t>lessons</a:t>
            </a:r>
            <a:r>
              <a:rPr lang="it-IT" sz="3200" dirty="0" smtClean="0">
                <a:solidFill>
                  <a:schemeClr val="accent3">
                    <a:lumMod val="50000"/>
                  </a:schemeClr>
                </a:solidFill>
              </a:rPr>
              <a:t> from the big </a:t>
            </a:r>
            <a:r>
              <a:rPr lang="it-IT" sz="3200" dirty="0" err="1" smtClean="0">
                <a:solidFill>
                  <a:schemeClr val="accent3">
                    <a:lumMod val="50000"/>
                  </a:schemeClr>
                </a:solidFill>
              </a:rPr>
              <a:t>intervention</a:t>
            </a:r>
            <a:r>
              <a:rPr lang="it-IT" sz="3200" dirty="0" smtClean="0">
                <a:solidFill>
                  <a:schemeClr val="accent3">
                    <a:lumMod val="50000"/>
                  </a:schemeClr>
                </a:solidFill>
              </a:rPr>
              <a:t> trials in T2D?</a:t>
            </a:r>
            <a:endParaRPr lang="it-IT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1303" y="2203092"/>
            <a:ext cx="8454033" cy="4522892"/>
            <a:chOff x="431" y="1434"/>
            <a:chExt cx="4263" cy="283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434"/>
              <a:ext cx="4263" cy="283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/>
            <p:cNvSpPr>
              <a:spLocks noChangeArrowheads="1"/>
            </p:cNvSpPr>
            <p:nvPr/>
          </p:nvSpPr>
          <p:spPr bwMode="auto">
            <a:xfrm>
              <a:off x="431" y="2093"/>
              <a:ext cx="4263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ttangolo 6"/>
            <p:cNvSpPr>
              <a:spLocks noChangeArrowheads="1"/>
            </p:cNvSpPr>
            <p:nvPr/>
          </p:nvSpPr>
          <p:spPr bwMode="auto">
            <a:xfrm>
              <a:off x="431" y="1780"/>
              <a:ext cx="4263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ttangolo 6"/>
            <p:cNvSpPr>
              <a:spLocks noChangeArrowheads="1"/>
            </p:cNvSpPr>
            <p:nvPr/>
          </p:nvSpPr>
          <p:spPr bwMode="auto">
            <a:xfrm>
              <a:off x="431" y="3203"/>
              <a:ext cx="4263" cy="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6070754" y="6646995"/>
            <a:ext cx="30732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100" i="1" dirty="0" err="1">
                <a:latin typeface="Calibri" charset="0"/>
              </a:rPr>
              <a:t>Ray</a:t>
            </a:r>
            <a:r>
              <a:rPr lang="it-IT" sz="1100" i="1" dirty="0">
                <a:latin typeface="Calibri" charset="0"/>
              </a:rPr>
              <a:t> KK et al. Lancet 2009; 373:1765-72</a:t>
            </a:r>
          </a:p>
        </p:txBody>
      </p:sp>
    </p:spTree>
    <p:extLst>
      <p:ext uri="{BB962C8B-B14F-4D97-AF65-F5344CB8AC3E}">
        <p14:creationId xmlns:p14="http://schemas.microsoft.com/office/powerpoint/2010/main" val="3623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2" y="1067549"/>
            <a:ext cx="2705927" cy="242334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9912" y="34953"/>
            <a:ext cx="9018740" cy="862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>
                <a:solidFill>
                  <a:schemeClr val="accent3">
                    <a:lumMod val="50000"/>
                  </a:schemeClr>
                </a:solidFill>
              </a:rPr>
              <a:t>What lessons from the big intervention trials in T2D?</a:t>
            </a:r>
            <a:endParaRPr lang="it-IT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53" y="1044247"/>
            <a:ext cx="2681894" cy="24233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74" y="1044247"/>
            <a:ext cx="2850121" cy="261261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3926347"/>
            <a:ext cx="2775839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UKPDS/DCCT</a:t>
            </a:r>
          </a:p>
          <a:p>
            <a:pPr algn="ctr"/>
            <a:endParaRPr lang="en-US" sz="2000" b="1" dirty="0" smtClean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Patients who are early in the </a:t>
            </a:r>
            <a:r>
              <a:rPr lang="en-US" sz="1400" dirty="0" smtClean="0"/>
              <a:t>natural history </a:t>
            </a:r>
            <a:r>
              <a:rPr lang="en-US" sz="1400" dirty="0"/>
              <a:t>of </a:t>
            </a:r>
            <a:r>
              <a:rPr lang="en-US" sz="1400" dirty="0" err="1"/>
              <a:t>dysglycemia</a:t>
            </a:r>
            <a:r>
              <a:rPr lang="en-US" sz="1400" dirty="0"/>
              <a:t> </a:t>
            </a:r>
            <a:r>
              <a:rPr lang="en-US" sz="1400" dirty="0" smtClean="0"/>
              <a:t>and complications </a:t>
            </a:r>
            <a:r>
              <a:rPr lang="en-US" sz="1400" dirty="0"/>
              <a:t>are likely to benefit from very tight glucose control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84081" y="3892331"/>
            <a:ext cx="2775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ACCORD/ADVANCE/VADT</a:t>
            </a:r>
          </a:p>
          <a:p>
            <a:pPr algn="ctr"/>
            <a:endParaRPr lang="en-US" sz="2000" b="1" dirty="0" smtClean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 smtClean="0"/>
              <a:t>In patients </a:t>
            </a:r>
            <a:r>
              <a:rPr lang="en-US" sz="1400" dirty="0"/>
              <a:t>who are late both in the natural history of </a:t>
            </a:r>
            <a:r>
              <a:rPr lang="en-US" sz="1400" dirty="0" err="1"/>
              <a:t>dysglycemia</a:t>
            </a:r>
            <a:endParaRPr lang="en-US" sz="1400" dirty="0"/>
          </a:p>
          <a:p>
            <a:r>
              <a:rPr lang="en-US" sz="1400" dirty="0"/>
              <a:t>and </a:t>
            </a:r>
            <a:r>
              <a:rPr lang="en-US" sz="1400" dirty="0" smtClean="0"/>
              <a:t>complications </a:t>
            </a:r>
            <a:r>
              <a:rPr lang="en-US" sz="1400" dirty="0"/>
              <a:t>the benefit of tight glucose control is limited, and</a:t>
            </a:r>
          </a:p>
          <a:p>
            <a:r>
              <a:rPr lang="en-US" sz="1400" dirty="0"/>
              <a:t>a less stringent control should be allowed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85501" y="3926347"/>
            <a:ext cx="2775839" cy="221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  <a:p>
            <a:pPr algn="ctr"/>
            <a:endParaRPr lang="en-US" sz="2000" b="1" dirty="0" smtClean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In patients who are early</a:t>
            </a:r>
          </a:p>
          <a:p>
            <a:r>
              <a:rPr lang="en-US" sz="1400" dirty="0"/>
              <a:t>in the natural history </a:t>
            </a:r>
            <a:r>
              <a:rPr lang="en-US" sz="1400" dirty="0" smtClean="0"/>
              <a:t>of </a:t>
            </a:r>
            <a:r>
              <a:rPr lang="en-US" sz="1400" dirty="0" err="1" smtClean="0"/>
              <a:t>dysglycemia</a:t>
            </a:r>
            <a:r>
              <a:rPr lang="en-US" sz="1400" dirty="0"/>
              <a:t>, but relatively late in terms </a:t>
            </a:r>
            <a:r>
              <a:rPr lang="en-US" sz="1400" dirty="0" smtClean="0"/>
              <a:t>of complication </a:t>
            </a:r>
            <a:r>
              <a:rPr lang="en-US" sz="1400" dirty="0"/>
              <a:t>the benefit of tight glucose control could still</a:t>
            </a:r>
          </a:p>
          <a:p>
            <a:r>
              <a:rPr lang="en-US" sz="1400" dirty="0"/>
              <a:t>overcome the risk depending on the degree of </a:t>
            </a:r>
            <a:r>
              <a:rPr lang="en-US" sz="1400" dirty="0" smtClean="0"/>
              <a:t>complications.</a:t>
            </a:r>
            <a:endParaRPr lang="en-US" sz="1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40498" y="6581001"/>
            <a:ext cx="4203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dirty="0" smtClean="0"/>
              <a:t>Pozzilli </a:t>
            </a:r>
            <a:r>
              <a:rPr lang="it-IT" sz="1200" dirty="0" err="1" smtClean="0"/>
              <a:t>P</a:t>
            </a:r>
            <a:r>
              <a:rPr lang="it-IT" sz="1200" dirty="0" smtClean="0"/>
              <a:t>, et al. </a:t>
            </a:r>
            <a:r>
              <a:rPr lang="hu-HU" sz="1200" dirty="0" smtClean="0"/>
              <a:t> </a:t>
            </a:r>
            <a:r>
              <a:rPr lang="hu-HU" sz="1200" i="1" dirty="0"/>
              <a:t>J Diabetes Invest </a:t>
            </a:r>
            <a:r>
              <a:rPr lang="hu-HU" sz="1200" dirty="0"/>
              <a:t>2014; 5: 134</a:t>
            </a:r>
            <a:r>
              <a:rPr lang="hu-HU" sz="1200" b="1" dirty="0"/>
              <a:t>–</a:t>
            </a:r>
            <a:r>
              <a:rPr lang="hu-HU" sz="1200" dirty="0"/>
              <a:t>141</a:t>
            </a:r>
            <a:r>
              <a:rPr lang="it-IT" sz="1200" dirty="0" smtClean="0"/>
              <a:t>. </a:t>
            </a:r>
            <a:endParaRPr lang="it-IT" sz="1200" dirty="0"/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2913030" y="997643"/>
            <a:ext cx="11652" cy="5536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6071677" y="1039877"/>
            <a:ext cx="11652" cy="5536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 rot="16200000">
            <a:off x="5089025" y="2969668"/>
            <a:ext cx="6180147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dirty="0" smtClean="0">
                <a:solidFill>
                  <a:srgbClr val="CC0000"/>
                </a:solidFill>
                <a:cs typeface="+mn-cs"/>
              </a:rPr>
              <a:t>ADA/EASD position statement 2012</a:t>
            </a:r>
          </a:p>
          <a:p>
            <a:pPr algn="ctr" eaLnBrk="1" hangingPunct="1">
              <a:defRPr/>
            </a:pP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Towards the personalization of glycaemic targets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3" y="722355"/>
            <a:ext cx="6403973" cy="5387491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11496" y="6581001"/>
            <a:ext cx="3332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 smtClean="0"/>
              <a:t>Inzucchi S. et al, </a:t>
            </a:r>
            <a:r>
              <a:rPr lang="it-IT" sz="1200" i="1" dirty="0" err="1" smtClean="0"/>
              <a:t>Diabetes</a:t>
            </a:r>
            <a:r>
              <a:rPr lang="it-IT" sz="1200" i="1" dirty="0" smtClean="0"/>
              <a:t> Care.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35 (2012)</a:t>
            </a:r>
            <a:endParaRPr lang="it-IT" sz="12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1455</Words>
  <Application>Microsoft Office PowerPoint</Application>
  <PresentationFormat>Presentazione su schermo (4:3)</PresentationFormat>
  <Paragraphs>180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How to use drugs for type 2 diabetes:  the time for personalized treatments </vt:lpstr>
      <vt:lpstr>Presentazione standard di PowerPoint</vt:lpstr>
      <vt:lpstr>Guidelines vs Personalized medicine</vt:lpstr>
      <vt:lpstr>Risk/benefit ratio of guidelines… </vt:lpstr>
      <vt:lpstr>Presentazione standard di PowerPoint</vt:lpstr>
      <vt:lpstr>Personalized glycaemic targets: why?</vt:lpstr>
      <vt:lpstr>What lessons from the big intervention trials in T2D?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Company>Università Campus Bio-Medico di Roma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drugs for type 2 diabetes:  the time for personalized treatments</dc:title>
  <dc:creator>Ernesto Maddaloni</dc:creator>
  <cp:lastModifiedBy>nicola.napoli</cp:lastModifiedBy>
  <cp:revision>44</cp:revision>
  <dcterms:created xsi:type="dcterms:W3CDTF">2014-11-09T22:33:20Z</dcterms:created>
  <dcterms:modified xsi:type="dcterms:W3CDTF">2017-10-02T00:34:21Z</dcterms:modified>
</cp:coreProperties>
</file>