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17" r:id="rId2"/>
    <p:sldId id="294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5" r:id="rId12"/>
    <p:sldId id="306" r:id="rId13"/>
    <p:sldId id="307" r:id="rId14"/>
    <p:sldId id="309" r:id="rId15"/>
    <p:sldId id="310" r:id="rId16"/>
    <p:sldId id="316" r:id="rId17"/>
    <p:sldId id="257" r:id="rId18"/>
    <p:sldId id="258" r:id="rId19"/>
    <p:sldId id="261" r:id="rId20"/>
    <p:sldId id="262" r:id="rId21"/>
    <p:sldId id="318" r:id="rId22"/>
    <p:sldId id="319" r:id="rId23"/>
    <p:sldId id="320" r:id="rId24"/>
    <p:sldId id="269" r:id="rId25"/>
    <p:sldId id="270" r:id="rId26"/>
    <p:sldId id="321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841CF-6E4E-4643-A360-FF5762FA4C13}" type="datetimeFigureOut">
              <a:rPr lang="it-IT" smtClean="0"/>
              <a:t>02/10/2017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7E545-5E5F-47DC-A439-41EC15935D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8768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0D20B-1AA0-2B4F-A4AF-FE0623675869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8433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Calibri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060CEC2-0514-6F41-BC26-48420725C04E}" type="slidenum">
              <a:rPr lang="en-GB">
                <a:latin typeface="Verdana" charset="0"/>
              </a:rPr>
              <a:pPr/>
              <a:t>9</a:t>
            </a:fld>
            <a:endParaRPr lang="en-GB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5E941-F734-1F42-A5DE-2F1B57C9FE5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77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F02012-B479-2140-A890-6A4C6E16EB53}" type="slidenum">
              <a:rPr lang="en-US" sz="1200">
                <a:cs typeface="Arial" charset="0"/>
              </a:rPr>
              <a:pPr eaLnBrk="1" hangingPunct="1"/>
              <a:t>17</a:t>
            </a:fld>
            <a:endParaRPr lang="it-IT" sz="1200">
              <a:cs typeface="Arial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4076" y="8684826"/>
            <a:ext cx="2972289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5DE4EAE-6093-B148-A19A-93570F0B382C}" type="slidenum">
              <a:rPr lang="ar-SA" sz="1200">
                <a:latin typeface="Calibri" charset="0"/>
                <a:cs typeface="Arial" charset="0"/>
              </a:rPr>
              <a:pPr algn="r" eaLnBrk="1" hangingPunct="1"/>
              <a:t>17</a:t>
            </a:fld>
            <a:endParaRPr lang="en-GB" sz="1200">
              <a:latin typeface="Calibri" charset="0"/>
              <a:cs typeface="Arial" charset="0"/>
            </a:endParaRPr>
          </a:p>
        </p:txBody>
      </p:sp>
      <p:sp>
        <p:nvSpPr>
          <p:cNvPr id="58372" name="Text Box 1"/>
          <p:cNvSpPr txBox="1">
            <a:spLocks noChangeArrowheads="1"/>
          </p:cNvSpPr>
          <p:nvPr/>
        </p:nvSpPr>
        <p:spPr bwMode="auto">
          <a:xfrm>
            <a:off x="3884076" y="8684826"/>
            <a:ext cx="2972289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1A3C9D2-1F3B-8F4E-8BF9-CFB194FD10E0}" type="slidenum">
              <a:rPr lang="ar-SA" sz="1200">
                <a:solidFill>
                  <a:srgbClr val="000000"/>
                </a:solidFill>
                <a:latin typeface="Calibri" charset="0"/>
                <a:cs typeface="Arial" charset="0"/>
              </a:rPr>
              <a:pPr algn="r" eaLnBrk="1" hangingPunct="1"/>
              <a:t>17</a:t>
            </a:fld>
            <a:endParaRPr lang="en-GB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58373" name="Text Box 2"/>
          <p:cNvSpPr txBox="1">
            <a:spLocks noChangeArrowheads="1"/>
          </p:cNvSpPr>
          <p:nvPr/>
        </p:nvSpPr>
        <p:spPr bwMode="auto">
          <a:xfrm>
            <a:off x="1143817" y="685838"/>
            <a:ext cx="4572000" cy="34291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/>
          </p:nvPr>
        </p:nvSpPr>
        <p:spPr>
          <a:xfrm>
            <a:off x="686290" y="4343144"/>
            <a:ext cx="5485420" cy="41164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E9E7672-CF09-6145-AD15-B6B939271AF2}" type="slidenum">
              <a:rPr lang="en-US" sz="1200">
                <a:cs typeface="Arial" charset="0"/>
              </a:rPr>
              <a:pPr eaLnBrk="1" hangingPunct="1"/>
              <a:t>18</a:t>
            </a:fld>
            <a:endParaRPr lang="it-IT" sz="1200">
              <a:cs typeface="Arial" charset="0"/>
            </a:endParaRPr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3884076" y="8684826"/>
            <a:ext cx="2972289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EE9CAA0-6616-AB4E-816B-370C8010D620}" type="slidenum">
              <a:rPr lang="ar-SA" sz="1200">
                <a:latin typeface="Calibri" charset="0"/>
                <a:cs typeface="Arial" charset="0"/>
              </a:rPr>
              <a:pPr algn="r" eaLnBrk="1" hangingPunct="1"/>
              <a:t>18</a:t>
            </a:fld>
            <a:endParaRPr lang="en-GB" sz="1200">
              <a:latin typeface="Calibri" charset="0"/>
            </a:endParaRPr>
          </a:p>
        </p:txBody>
      </p:sp>
      <p:sp>
        <p:nvSpPr>
          <p:cNvPr id="64516" name="Text Box 1"/>
          <p:cNvSpPr txBox="1">
            <a:spLocks noChangeArrowheads="1"/>
          </p:cNvSpPr>
          <p:nvPr/>
        </p:nvSpPr>
        <p:spPr bwMode="auto">
          <a:xfrm>
            <a:off x="3884076" y="8684826"/>
            <a:ext cx="2972289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BE7E346-EAF9-C842-B6D3-89246755509C}" type="slidenum">
              <a:rPr lang="ar-SA" sz="1200">
                <a:solidFill>
                  <a:srgbClr val="000000"/>
                </a:solidFill>
                <a:latin typeface="Calibri" charset="0"/>
                <a:cs typeface="Arial" charset="0"/>
              </a:rPr>
              <a:pPr algn="r" eaLnBrk="1" hangingPunct="1"/>
              <a:t>18</a:t>
            </a:fld>
            <a:endParaRPr lang="en-GB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64517" name="Text Box 2"/>
          <p:cNvSpPr txBox="1">
            <a:spLocks noChangeArrowheads="1"/>
          </p:cNvSpPr>
          <p:nvPr/>
        </p:nvSpPr>
        <p:spPr bwMode="auto">
          <a:xfrm>
            <a:off x="1143817" y="685838"/>
            <a:ext cx="4572000" cy="34291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64518" name="Rectangle 3"/>
          <p:cNvSpPr>
            <a:spLocks noGrp="1" noChangeArrowheads="1"/>
          </p:cNvSpPr>
          <p:nvPr>
            <p:ph type="body"/>
          </p:nvPr>
        </p:nvSpPr>
        <p:spPr>
          <a:xfrm>
            <a:off x="686290" y="4343144"/>
            <a:ext cx="5485420" cy="41164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>
              <a:latin typeface="Calibri" charset="0"/>
            </a:endParaRPr>
          </a:p>
        </p:txBody>
      </p:sp>
      <p:sp>
        <p:nvSpPr>
          <p:cNvPr id="378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131C1FB-D6EF-CD4B-A2E3-58BCFA019720}" type="slidenum">
              <a:rPr lang="it-IT">
                <a:cs typeface="Arial" charset="0"/>
              </a:rPr>
              <a:pPr/>
              <a:t>20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it-IT" b="1" smtClean="0"/>
              <a:t>Speaker notes:</a:t>
            </a:r>
            <a:endParaRPr lang="en-GB" altLang="it-IT" smtClean="0"/>
          </a:p>
          <a:p>
            <a:pPr>
              <a:spcBef>
                <a:spcPct val="0"/>
              </a:spcBef>
              <a:buFontTx/>
              <a:buChar char="•"/>
            </a:pPr>
            <a:r>
              <a:rPr lang="en-GB" altLang="it-IT" smtClean="0"/>
              <a:t>A further limitation of SUs is their increased risk of hypoglycaemia. In addition to significantly impacting on quality of life, hypoglycaemia has been associated with adverse CV outcomes</a:t>
            </a:r>
            <a:r>
              <a:rPr lang="en-GB" altLang="it-IT" baseline="30000" smtClean="0"/>
              <a:t>1</a:t>
            </a:r>
            <a:endParaRPr lang="en-GB" altLang="it-IT" smtClean="0"/>
          </a:p>
          <a:p>
            <a:pPr>
              <a:spcBef>
                <a:spcPct val="0"/>
              </a:spcBef>
              <a:buFontTx/>
              <a:buChar char="•"/>
            </a:pPr>
            <a:r>
              <a:rPr lang="en-GB" altLang="it-IT" smtClean="0"/>
              <a:t>In meta-analysis of 10 head-to-head clinical trials, significantly more hypoglycaemic events occurred in the sulphonylurea-treated group than in the comparator groups (RR 2.41, 95% CI 1.41, 4.10)</a:t>
            </a:r>
            <a:r>
              <a:rPr lang="en-GB" altLang="it-IT" baseline="30000" smtClean="0"/>
              <a:t>2</a:t>
            </a:r>
            <a:endParaRPr lang="en-GB" altLang="it-IT" smtClean="0"/>
          </a:p>
          <a:p>
            <a:pPr>
              <a:spcBef>
                <a:spcPct val="0"/>
              </a:spcBef>
              <a:buFontTx/>
              <a:buChar char="•"/>
            </a:pPr>
            <a:r>
              <a:rPr lang="en-GB" altLang="it-IT" smtClean="0"/>
              <a:t>This was supported in another meta-analysis of 69 randomised clinical trials of at least 24 weeks duration, in which the overall risk of severe hypoglycaemia was increased more than three-fold with sulphonylureas than with other agents</a:t>
            </a:r>
            <a:r>
              <a:rPr lang="en-GB" altLang="it-IT" baseline="30000" smtClean="0"/>
              <a:t>3</a:t>
            </a:r>
            <a:endParaRPr lang="en-GB" altLang="it-IT" smtClean="0"/>
          </a:p>
          <a:p>
            <a:pPr>
              <a:spcBef>
                <a:spcPct val="0"/>
              </a:spcBef>
              <a:buFontTx/>
              <a:buChar char="•"/>
            </a:pPr>
            <a:endParaRPr lang="en-GB" altLang="it-IT" smtClean="0"/>
          </a:p>
          <a:p>
            <a:pPr>
              <a:spcBef>
                <a:spcPct val="0"/>
              </a:spcBef>
              <a:buFontTx/>
              <a:buChar char="•"/>
            </a:pPr>
            <a:endParaRPr lang="en-GB" altLang="it-IT" smtClean="0"/>
          </a:p>
          <a:p>
            <a:pPr>
              <a:spcBef>
                <a:spcPct val="0"/>
              </a:spcBef>
            </a:pPr>
            <a:r>
              <a:rPr lang="en-GB" altLang="it-IT" smtClean="0"/>
              <a:t>References: 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it-IT" smtClean="0"/>
              <a:t>Ahrén B. </a:t>
            </a:r>
            <a:r>
              <a:rPr lang="en-GB" altLang="it-IT" i="1" smtClean="0"/>
              <a:t>Vasc Health Risk Manag</a:t>
            </a:r>
            <a:r>
              <a:rPr lang="en-GB" altLang="it-IT" smtClean="0"/>
              <a:t> 2013;9:155-163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it-IT" smtClean="0">
                <a:solidFill>
                  <a:srgbClr val="000000"/>
                </a:solidFill>
              </a:rPr>
              <a:t>Hirst JA, et al. </a:t>
            </a:r>
            <a:r>
              <a:rPr lang="en-GB" altLang="it-IT" i="1" smtClean="0">
                <a:solidFill>
                  <a:srgbClr val="000000"/>
                </a:solidFill>
              </a:rPr>
              <a:t>Diabetologia </a:t>
            </a:r>
            <a:r>
              <a:rPr lang="en-GB" altLang="it-IT" smtClean="0">
                <a:solidFill>
                  <a:srgbClr val="000000"/>
                </a:solidFill>
              </a:rPr>
              <a:t>2013;56:973-998</a:t>
            </a:r>
            <a:endParaRPr lang="en-GB" altLang="it-IT" smtClean="0"/>
          </a:p>
          <a:p>
            <a:pPr>
              <a:spcBef>
                <a:spcPct val="0"/>
              </a:spcBef>
            </a:pPr>
            <a:r>
              <a:rPr lang="en-GB" altLang="it-IT" smtClean="0"/>
              <a:t>3.   Monami M, et al</a:t>
            </a:r>
            <a:r>
              <a:rPr lang="en-GB" altLang="it-IT" i="1" smtClean="0"/>
              <a:t>. Diabetes Obes Metab</a:t>
            </a:r>
            <a:r>
              <a:rPr lang="en-GB" altLang="it-IT" smtClean="0"/>
              <a:t> 2013;15:938-953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GB" altLang="it-IT" smtClean="0"/>
          </a:p>
          <a:p>
            <a:pPr>
              <a:spcBef>
                <a:spcPct val="0"/>
              </a:spcBef>
              <a:buFontTx/>
              <a:buChar char="•"/>
            </a:pPr>
            <a:endParaRPr lang="en-GB" altLang="it-IT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fld id="{009735A1-6442-46DA-A02A-D27010F90F10}" type="slidenum">
              <a:rPr lang="en-GB" altLang="en-US" sz="1100">
                <a:solidFill>
                  <a:srgbClr val="000000"/>
                </a:solidFill>
                <a:latin typeface="Arial" pitchFamily="34" charset="0"/>
              </a:rPr>
              <a:pPr/>
              <a:t>24</a:t>
            </a:fld>
            <a:endParaRPr lang="en-GB" altLang="en-US" sz="11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3B47-EDD5-4620-91AD-9C1E39307495}" type="datetimeFigureOut">
              <a:rPr lang="it-IT" smtClean="0"/>
              <a:t>02/10/2017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A93E-840D-4DD2-A33C-2582E3319F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1214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3B47-EDD5-4620-91AD-9C1E39307495}" type="datetimeFigureOut">
              <a:rPr lang="it-IT" smtClean="0"/>
              <a:t>02/10/2017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A93E-840D-4DD2-A33C-2582E3319F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412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3B47-EDD5-4620-91AD-9C1E39307495}" type="datetimeFigureOut">
              <a:rPr lang="it-IT" smtClean="0"/>
              <a:t>02/10/2017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A93E-840D-4DD2-A33C-2582E3319F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069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3B47-EDD5-4620-91AD-9C1E39307495}" type="datetimeFigureOut">
              <a:rPr lang="it-IT" smtClean="0"/>
              <a:t>02/10/2017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A93E-840D-4DD2-A33C-2582E3319F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3292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3B47-EDD5-4620-91AD-9C1E39307495}" type="datetimeFigureOut">
              <a:rPr lang="it-IT" smtClean="0"/>
              <a:t>02/10/2017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A93E-840D-4DD2-A33C-2582E3319F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13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3B47-EDD5-4620-91AD-9C1E39307495}" type="datetimeFigureOut">
              <a:rPr lang="it-IT" smtClean="0"/>
              <a:t>02/10/2017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A93E-840D-4DD2-A33C-2582E3319F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6785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3B47-EDD5-4620-91AD-9C1E39307495}" type="datetimeFigureOut">
              <a:rPr lang="it-IT" smtClean="0"/>
              <a:t>02/10/2017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A93E-840D-4DD2-A33C-2582E3319F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76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3B47-EDD5-4620-91AD-9C1E39307495}" type="datetimeFigureOut">
              <a:rPr lang="it-IT" smtClean="0"/>
              <a:t>02/10/2017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A93E-840D-4DD2-A33C-2582E3319F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158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3B47-EDD5-4620-91AD-9C1E39307495}" type="datetimeFigureOut">
              <a:rPr lang="it-IT" smtClean="0"/>
              <a:t>02/10/2017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A93E-840D-4DD2-A33C-2582E3319F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605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3B47-EDD5-4620-91AD-9C1E39307495}" type="datetimeFigureOut">
              <a:rPr lang="it-IT" smtClean="0"/>
              <a:t>02/10/2017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A93E-840D-4DD2-A33C-2582E3319F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3898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3B47-EDD5-4620-91AD-9C1E39307495}" type="datetimeFigureOut">
              <a:rPr lang="it-IT" smtClean="0"/>
              <a:t>02/10/2017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A93E-840D-4DD2-A33C-2582E3319F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595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13B47-EDD5-4620-91AD-9C1E39307495}" type="datetimeFigureOut">
              <a:rPr lang="it-IT" smtClean="0"/>
              <a:t>02/10/2017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8A93E-840D-4DD2-A33C-2582E3319F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892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/>
          <a:lstStyle/>
          <a:p>
            <a:r>
              <a:rPr lang="it-IT" dirty="0" smtClean="0"/>
              <a:t>ITALY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514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16523" y="1215916"/>
            <a:ext cx="8610916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Differently from type 1 diabetes, the diagnosis of type 2 diabetes is usually made years after the real onset of the disease. Therefore, chronic complications of diabetes could affect the patient even at the time of the diagnosis.</a:t>
            </a:r>
          </a:p>
          <a:p>
            <a:endParaRPr lang="en-US" dirty="0"/>
          </a:p>
          <a:p>
            <a:r>
              <a:rPr lang="en-US" dirty="0" smtClean="0"/>
              <a:t>A comprehensive medical evaluation of subjects with neo-diagnosis of type 2 diabetes should also contemplate the evaluation of:</a:t>
            </a:r>
          </a:p>
        </p:txBody>
      </p:sp>
      <p:sp>
        <p:nvSpPr>
          <p:cNvPr id="5" name="Titolo 2"/>
          <p:cNvSpPr txBox="1">
            <a:spLocks/>
          </p:cNvSpPr>
          <p:nvPr/>
        </p:nvSpPr>
        <p:spPr>
          <a:xfrm>
            <a:off x="1" y="-125439"/>
            <a:ext cx="9146910" cy="134877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77933C"/>
                </a:solidFill>
              </a:rPr>
              <a:t>Screening for diabetes-related complications: </a:t>
            </a:r>
            <a:r>
              <a:rPr lang="en-GB" sz="3600" b="1" dirty="0" smtClean="0">
                <a:solidFill>
                  <a:srgbClr val="779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 the diagnosis!</a:t>
            </a:r>
            <a:endParaRPr lang="en-GB" sz="3600" dirty="0">
              <a:solidFill>
                <a:srgbClr val="77933C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251792" y="6361454"/>
            <a:ext cx="4865434" cy="496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8000" algn="r">
              <a:lnSpc>
                <a:spcPct val="80000"/>
              </a:lnSpc>
              <a:spcBef>
                <a:spcPts val="800"/>
              </a:spcBef>
              <a:buClr>
                <a:schemeClr val="bg2">
                  <a:lumMod val="50000"/>
                </a:schemeClr>
              </a:buClr>
            </a:pPr>
            <a:r>
              <a:rPr lang="it-IT" sz="1200" dirty="0" smtClean="0">
                <a:solidFill>
                  <a:srgbClr val="595959"/>
                </a:solidFill>
              </a:rPr>
              <a:t>ADA Position Statement 2014. </a:t>
            </a:r>
            <a:r>
              <a:rPr lang="it-IT" sz="1200" dirty="0" err="1" smtClean="0">
                <a:solidFill>
                  <a:srgbClr val="595959"/>
                </a:solidFill>
              </a:rPr>
              <a:t>Diabetes</a:t>
            </a:r>
            <a:r>
              <a:rPr lang="it-IT" sz="1200" dirty="0" smtClean="0">
                <a:solidFill>
                  <a:srgbClr val="595959"/>
                </a:solidFill>
              </a:rPr>
              <a:t> Care 37, S1.</a:t>
            </a:r>
          </a:p>
          <a:p>
            <a:pPr marL="108000" algn="r">
              <a:lnSpc>
                <a:spcPct val="80000"/>
              </a:lnSpc>
              <a:spcBef>
                <a:spcPts val="800"/>
              </a:spcBef>
              <a:buClr>
                <a:schemeClr val="bg2">
                  <a:lumMod val="50000"/>
                </a:schemeClr>
              </a:buClr>
            </a:pPr>
            <a:r>
              <a:rPr lang="it-IT" sz="1200" dirty="0">
                <a:solidFill>
                  <a:srgbClr val="595959"/>
                </a:solidFill>
              </a:rPr>
              <a:t>ESC/EASD </a:t>
            </a:r>
            <a:r>
              <a:rPr lang="it-IT" sz="1200" dirty="0" err="1">
                <a:solidFill>
                  <a:srgbClr val="595959"/>
                </a:solidFill>
              </a:rPr>
              <a:t>Guidelines</a:t>
            </a:r>
            <a:r>
              <a:rPr lang="it-IT" sz="1200" dirty="0">
                <a:solidFill>
                  <a:srgbClr val="595959"/>
                </a:solidFill>
              </a:rPr>
              <a:t> on </a:t>
            </a:r>
            <a:r>
              <a:rPr lang="it-IT" sz="1200" dirty="0" err="1">
                <a:solidFill>
                  <a:srgbClr val="595959"/>
                </a:solidFill>
              </a:rPr>
              <a:t>Diabetes</a:t>
            </a:r>
            <a:r>
              <a:rPr lang="it-IT" sz="1200" dirty="0">
                <a:solidFill>
                  <a:srgbClr val="595959"/>
                </a:solidFill>
              </a:rPr>
              <a:t>, Ore-</a:t>
            </a:r>
            <a:r>
              <a:rPr lang="it-IT" sz="1200" dirty="0" err="1">
                <a:solidFill>
                  <a:srgbClr val="595959"/>
                </a:solidFill>
              </a:rPr>
              <a:t>diabetes</a:t>
            </a:r>
            <a:r>
              <a:rPr lang="it-IT" sz="1200" dirty="0">
                <a:solidFill>
                  <a:srgbClr val="595959"/>
                </a:solidFill>
              </a:rPr>
              <a:t> and CVD. </a:t>
            </a:r>
            <a:r>
              <a:rPr lang="it-IT" sz="1200" dirty="0" err="1">
                <a:solidFill>
                  <a:srgbClr val="595959"/>
                </a:solidFill>
              </a:rPr>
              <a:t>Eur</a:t>
            </a:r>
            <a:r>
              <a:rPr lang="it-IT" sz="1200" dirty="0">
                <a:solidFill>
                  <a:srgbClr val="595959"/>
                </a:solidFill>
              </a:rPr>
              <a:t> </a:t>
            </a:r>
            <a:r>
              <a:rPr lang="it-IT" sz="1200" dirty="0" err="1">
                <a:solidFill>
                  <a:srgbClr val="595959"/>
                </a:solidFill>
              </a:rPr>
              <a:t>Jeart</a:t>
            </a:r>
            <a:r>
              <a:rPr lang="it-IT" sz="1200" dirty="0">
                <a:solidFill>
                  <a:srgbClr val="595959"/>
                </a:solidFill>
              </a:rPr>
              <a:t> </a:t>
            </a:r>
            <a:r>
              <a:rPr lang="it-IT" sz="1200" dirty="0" err="1">
                <a:solidFill>
                  <a:srgbClr val="595959"/>
                </a:solidFill>
              </a:rPr>
              <a:t>J</a:t>
            </a:r>
            <a:r>
              <a:rPr lang="it-IT" sz="1200" dirty="0">
                <a:solidFill>
                  <a:srgbClr val="595959"/>
                </a:solidFill>
              </a:rPr>
              <a:t>. 2013</a:t>
            </a:r>
            <a:endParaRPr lang="it-IT" sz="1200" i="1" dirty="0">
              <a:solidFill>
                <a:srgbClr val="595959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944" y="3032539"/>
            <a:ext cx="4770967" cy="2862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ttangolo 7"/>
          <p:cNvSpPr/>
          <p:nvPr/>
        </p:nvSpPr>
        <p:spPr>
          <a:xfrm>
            <a:off x="11653" y="2715783"/>
            <a:ext cx="436429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Wingdings" charset="2"/>
              <a:buChar char="ü"/>
            </a:pPr>
            <a:r>
              <a:rPr lang="en-US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Microvascular</a:t>
            </a:r>
            <a:r>
              <a:rPr lang="en-US" dirty="0"/>
              <a:t> diabetes-related complications: retinopathy, </a:t>
            </a:r>
            <a:r>
              <a:rPr lang="en-US" dirty="0" smtClean="0"/>
              <a:t>nephropathy. </a:t>
            </a:r>
          </a:p>
          <a:p>
            <a:pPr marL="285750" indent="-285750">
              <a:buFont typeface="Wingdings" charset="2"/>
              <a:buChar char="ü"/>
            </a:pPr>
            <a:endParaRPr lang="en-US" dirty="0"/>
          </a:p>
          <a:p>
            <a:pPr marL="285750" indent="-285750">
              <a:buFont typeface="Wingdings" charset="2"/>
              <a:buChar char="ü"/>
            </a:pPr>
            <a:r>
              <a:rPr lang="en-US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Macrovascular</a:t>
            </a:r>
            <a:r>
              <a:rPr lang="en-US" dirty="0"/>
              <a:t> diabetes-related complications: CHD, cerebrovascular disease, and </a:t>
            </a:r>
            <a:r>
              <a:rPr lang="en-US" dirty="0" smtClean="0"/>
              <a:t>PAD</a:t>
            </a:r>
          </a:p>
          <a:p>
            <a:pPr marL="285750" indent="-285750">
              <a:buFont typeface="Wingdings" charset="2"/>
              <a:buChar char="ü"/>
            </a:pPr>
            <a:endParaRPr lang="en-US" dirty="0"/>
          </a:p>
          <a:p>
            <a:pPr marL="285750" indent="-285750">
              <a:buFont typeface="Wingdings" charset="2"/>
              <a:buChar char="ü"/>
            </a:pPr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Neuropathy</a:t>
            </a:r>
            <a:r>
              <a:rPr lang="en-US" dirty="0" smtClean="0"/>
              <a:t> </a:t>
            </a:r>
            <a:r>
              <a:rPr lang="en-US" dirty="0"/>
              <a:t>(sensory, including history of foot lesions; autonomic, including sexual dysfunction and </a:t>
            </a:r>
            <a:r>
              <a:rPr lang="en-US" dirty="0" err="1"/>
              <a:t>gastroparesis</a:t>
            </a:r>
            <a:r>
              <a:rPr lang="en-US" dirty="0"/>
              <a:t>)  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ü"/>
            </a:pPr>
            <a:r>
              <a:rPr lang="en-US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diabetes-related complications</a:t>
            </a:r>
            <a:r>
              <a:rPr lang="en-US" dirty="0"/>
              <a:t> like dental disease</a:t>
            </a:r>
          </a:p>
        </p:txBody>
      </p:sp>
    </p:spTree>
    <p:extLst>
      <p:ext uri="{BB962C8B-B14F-4D97-AF65-F5344CB8AC3E}">
        <p14:creationId xmlns:p14="http://schemas.microsoft.com/office/powerpoint/2010/main" val="299380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09737" y="1429419"/>
            <a:ext cx="87507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There is a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 biological relationship </a:t>
            </a:r>
            <a:r>
              <a:rPr lang="en-US" dirty="0">
                <a:solidFill>
                  <a:srgbClr val="000000"/>
                </a:solidFill>
              </a:rPr>
              <a:t>between cardiovascular diseases and diabetes.</a:t>
            </a:r>
          </a:p>
          <a:p>
            <a:endParaRPr lang="en-US" dirty="0"/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Hypertension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dyslipidemia</a:t>
            </a:r>
            <a:r>
              <a:rPr lang="en-US" dirty="0">
                <a:solidFill>
                  <a:srgbClr val="17375E"/>
                </a:solidFill>
              </a:rPr>
              <a:t> </a:t>
            </a:r>
            <a:r>
              <a:rPr lang="en-US" dirty="0"/>
              <a:t>are well-known risk factors for cardiovascular diseases that often coexist in people affected by type 2 </a:t>
            </a:r>
            <a:r>
              <a:rPr lang="en-US" dirty="0" smtClean="0"/>
              <a:t>diabetes and thus should be screened and treated in diabetic patients.</a:t>
            </a:r>
            <a:endParaRPr lang="en-US" dirty="0"/>
          </a:p>
        </p:txBody>
      </p:sp>
      <p:sp>
        <p:nvSpPr>
          <p:cNvPr id="5" name="Titolo 2"/>
          <p:cNvSpPr txBox="1">
            <a:spLocks/>
          </p:cNvSpPr>
          <p:nvPr/>
        </p:nvSpPr>
        <p:spPr>
          <a:xfrm>
            <a:off x="104870" y="35613"/>
            <a:ext cx="9008008" cy="78795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sz="3600" dirty="0" smtClean="0">
                <a:solidFill>
                  <a:srgbClr val="77933C"/>
                </a:solidFill>
              </a:rPr>
              <a:t>Cardiovascular diseases &amp; Diabetes: </a:t>
            </a:r>
          </a:p>
          <a:p>
            <a:pPr>
              <a:spcBef>
                <a:spcPts val="0"/>
              </a:spcBef>
            </a:pPr>
            <a:r>
              <a:rPr lang="en-GB" sz="3600" dirty="0" smtClean="0">
                <a:solidFill>
                  <a:srgbClr val="77933C"/>
                </a:solidFill>
              </a:rPr>
              <a:t>screening for </a:t>
            </a:r>
            <a:r>
              <a:rPr lang="en-GB" sz="3600" b="1" dirty="0" smtClean="0">
                <a:solidFill>
                  <a:srgbClr val="779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factors</a:t>
            </a:r>
            <a:endParaRPr lang="en-GB" sz="3600" b="1" dirty="0">
              <a:solidFill>
                <a:srgbClr val="7793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37582" y="3266603"/>
            <a:ext cx="8903141" cy="2862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Recommendation: </a:t>
            </a:r>
            <a:r>
              <a:rPr lang="en-US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pressure </a:t>
            </a:r>
            <a:r>
              <a:rPr lang="en-US" dirty="0"/>
              <a:t>should be </a:t>
            </a:r>
            <a:r>
              <a:rPr lang="en-US" dirty="0" smtClean="0"/>
              <a:t>measured at </a:t>
            </a:r>
            <a:r>
              <a:rPr lang="en-US" dirty="0"/>
              <a:t>every routine visit. Patients </a:t>
            </a:r>
            <a:r>
              <a:rPr lang="en-US" dirty="0" smtClean="0"/>
              <a:t>found to </a:t>
            </a:r>
            <a:r>
              <a:rPr lang="en-US" dirty="0"/>
              <a:t>have elevated blood </a:t>
            </a:r>
            <a:r>
              <a:rPr lang="en-US" dirty="0" smtClean="0"/>
              <a:t>pressure should </a:t>
            </a:r>
            <a:r>
              <a:rPr lang="en-US" dirty="0"/>
              <a:t>have blood </a:t>
            </a:r>
            <a:r>
              <a:rPr lang="en-US" dirty="0" smtClean="0"/>
              <a:t>pressure confirmed </a:t>
            </a:r>
            <a:r>
              <a:rPr lang="en-US" dirty="0"/>
              <a:t>on a separate day. </a:t>
            </a:r>
            <a:r>
              <a:rPr lang="en-US" b="1" dirty="0" smtClean="0"/>
              <a:t>B.</a:t>
            </a:r>
          </a:p>
          <a:p>
            <a:r>
              <a:rPr lang="en-US" dirty="0"/>
              <a:t>M</a:t>
            </a:r>
            <a:r>
              <a:rPr lang="en-US" dirty="0" smtClean="0"/>
              <a:t>easurement should be done in </a:t>
            </a:r>
            <a:r>
              <a:rPr lang="en-US" dirty="0"/>
              <a:t>the seated position, with feet on </a:t>
            </a:r>
            <a:r>
              <a:rPr lang="en-US" dirty="0" smtClean="0"/>
              <a:t>the floor </a:t>
            </a:r>
            <a:r>
              <a:rPr lang="en-US" dirty="0"/>
              <a:t>and arm supported at heart level</a:t>
            </a:r>
            <a:r>
              <a:rPr lang="en-US" dirty="0" smtClean="0"/>
              <a:t>, after </a:t>
            </a:r>
            <a:r>
              <a:rPr lang="en-US" dirty="0"/>
              <a:t>5 min of </a:t>
            </a:r>
            <a:r>
              <a:rPr lang="en-US" dirty="0" smtClean="0"/>
              <a:t>rest.</a:t>
            </a:r>
          </a:p>
          <a:p>
            <a:endParaRPr lang="en-US" dirty="0"/>
          </a:p>
          <a:p>
            <a:r>
              <a:rPr lang="en-US" dirty="0" smtClean="0"/>
              <a:t>Target values: &lt;140/80mmHg (for younger patients lower systolic target: 130mmHg)</a:t>
            </a:r>
          </a:p>
          <a:p>
            <a:endParaRPr lang="en-US" dirty="0"/>
          </a:p>
          <a:p>
            <a:r>
              <a:rPr lang="en-US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Recommendation: Lipid </a:t>
            </a:r>
            <a:r>
              <a:rPr lang="en-US" dirty="0"/>
              <a:t>profile (fasting) should be measured at least annually. </a:t>
            </a:r>
            <a:r>
              <a:rPr lang="en-US" b="1" dirty="0"/>
              <a:t>B.</a:t>
            </a:r>
          </a:p>
          <a:p>
            <a:r>
              <a:rPr lang="en-US" dirty="0"/>
              <a:t>In adults with low-risk lipid values (LDL cholesterol </a:t>
            </a:r>
            <a:r>
              <a:rPr lang="en-US" b="1" dirty="0"/>
              <a:t>&lt;</a:t>
            </a:r>
            <a:r>
              <a:rPr lang="en-US" dirty="0"/>
              <a:t>100 mg/</a:t>
            </a:r>
            <a:r>
              <a:rPr lang="en-US" dirty="0" err="1"/>
              <a:t>dL</a:t>
            </a:r>
            <a:r>
              <a:rPr lang="en-US" dirty="0"/>
              <a:t>, HDL cholesterol </a:t>
            </a:r>
            <a:r>
              <a:rPr lang="en-US" b="1" dirty="0"/>
              <a:t>&gt;</a:t>
            </a:r>
            <a:r>
              <a:rPr lang="en-US" dirty="0"/>
              <a:t>50 mg/</a:t>
            </a:r>
            <a:r>
              <a:rPr lang="en-US" dirty="0" err="1"/>
              <a:t>dL</a:t>
            </a:r>
            <a:r>
              <a:rPr lang="en-US" dirty="0"/>
              <a:t>, and triglycerides </a:t>
            </a:r>
            <a:r>
              <a:rPr lang="en-US" b="1" dirty="0"/>
              <a:t>&lt;</a:t>
            </a:r>
            <a:r>
              <a:rPr lang="en-US" dirty="0"/>
              <a:t>150 mg/</a:t>
            </a:r>
            <a:r>
              <a:rPr lang="en-US" dirty="0" err="1"/>
              <a:t>dL</a:t>
            </a:r>
            <a:r>
              <a:rPr lang="en-US" dirty="0"/>
              <a:t>), lipid assessments may be repeated every 2 years. </a:t>
            </a:r>
            <a:r>
              <a:rPr lang="en-US" b="1" dirty="0" smtClean="0"/>
              <a:t>E</a:t>
            </a:r>
            <a:r>
              <a:rPr lang="en-US" dirty="0"/>
              <a:t>.</a:t>
            </a:r>
          </a:p>
        </p:txBody>
      </p:sp>
      <p:sp>
        <p:nvSpPr>
          <p:cNvPr id="9" name="Rettangolo 8"/>
          <p:cNvSpPr/>
          <p:nvPr/>
        </p:nvSpPr>
        <p:spPr>
          <a:xfrm>
            <a:off x="5683734" y="6578483"/>
            <a:ext cx="34291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8000" algn="r">
              <a:lnSpc>
                <a:spcPct val="80000"/>
              </a:lnSpc>
              <a:spcBef>
                <a:spcPts val="800"/>
              </a:spcBef>
              <a:buClr>
                <a:schemeClr val="bg2">
                  <a:lumMod val="50000"/>
                </a:schemeClr>
              </a:buClr>
            </a:pPr>
            <a:r>
              <a:rPr lang="it-IT" sz="1200" dirty="0" smtClean="0">
                <a:solidFill>
                  <a:srgbClr val="595959"/>
                </a:solidFill>
              </a:rPr>
              <a:t>ADA Position Statement 2014. </a:t>
            </a:r>
            <a:r>
              <a:rPr lang="it-IT" sz="1200" dirty="0" err="1" smtClean="0">
                <a:solidFill>
                  <a:srgbClr val="595959"/>
                </a:solidFill>
              </a:rPr>
              <a:t>Diabetes</a:t>
            </a:r>
            <a:r>
              <a:rPr lang="it-IT" sz="1200" dirty="0" smtClean="0">
                <a:solidFill>
                  <a:srgbClr val="595959"/>
                </a:solidFill>
              </a:rPr>
              <a:t> Care 37, S1.</a:t>
            </a:r>
          </a:p>
        </p:txBody>
      </p:sp>
    </p:spTree>
    <p:extLst>
      <p:ext uri="{BB962C8B-B14F-4D97-AF65-F5344CB8AC3E}">
        <p14:creationId xmlns:p14="http://schemas.microsoft.com/office/powerpoint/2010/main" val="413688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/>
          <p:cNvSpPr txBox="1">
            <a:spLocks/>
          </p:cNvSpPr>
          <p:nvPr/>
        </p:nvSpPr>
        <p:spPr>
          <a:xfrm>
            <a:off x="104870" y="35613"/>
            <a:ext cx="9008008" cy="7449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sz="3600" dirty="0" smtClean="0">
                <a:solidFill>
                  <a:srgbClr val="77933C"/>
                </a:solidFill>
              </a:rPr>
              <a:t>Screening for </a:t>
            </a:r>
            <a:r>
              <a:rPr lang="en-GB" sz="3600" b="1" dirty="0" smtClean="0">
                <a:solidFill>
                  <a:srgbClr val="779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Diabetic Foot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104870" y="817089"/>
            <a:ext cx="8867261" cy="3785652"/>
            <a:chOff x="104870" y="744939"/>
            <a:chExt cx="8867261" cy="3785652"/>
          </a:xfrm>
        </p:grpSpPr>
        <p:sp>
          <p:nvSpPr>
            <p:cNvPr id="5" name="Rettangolo 4"/>
            <p:cNvSpPr/>
            <p:nvPr/>
          </p:nvSpPr>
          <p:spPr>
            <a:xfrm>
              <a:off x="104870" y="744939"/>
              <a:ext cx="8867261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Amputation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dirty="0"/>
                <a:t>and </a:t>
              </a:r>
              <a:r>
                <a:rPr lang="en-US" b="1" dirty="0">
                  <a:solidFill>
                    <a:srgbClr val="17375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foot ulceration</a:t>
              </a:r>
              <a:r>
                <a:rPr lang="en-US" dirty="0" smtClean="0"/>
                <a:t>, consequences </a:t>
              </a:r>
              <a:r>
                <a:rPr lang="en-US" dirty="0"/>
                <a:t>of diabetic </a:t>
              </a:r>
              <a:r>
                <a:rPr lang="en-US" dirty="0" smtClean="0"/>
                <a:t>neuropathy and</a:t>
              </a:r>
              <a:r>
                <a:rPr lang="en-US" dirty="0"/>
                <a:t>/or PAD, are common and are </a:t>
              </a:r>
              <a:r>
                <a:rPr lang="en-US" dirty="0" smtClean="0"/>
                <a:t>major causes </a:t>
              </a:r>
              <a:r>
                <a:rPr lang="en-US" dirty="0"/>
                <a:t>of morbidity and disability </a:t>
              </a:r>
              <a:r>
                <a:rPr lang="en-US" dirty="0" smtClean="0"/>
                <a:t>in people </a:t>
              </a:r>
              <a:r>
                <a:rPr lang="en-US" dirty="0"/>
                <a:t>with diabetes</a:t>
              </a:r>
              <a:r>
                <a:rPr lang="en-US" dirty="0" smtClean="0"/>
                <a:t>.</a:t>
              </a:r>
            </a:p>
            <a:p>
              <a:endParaRPr lang="en-US" dirty="0"/>
            </a:p>
            <a:p>
              <a:r>
                <a:rPr lang="en-US" dirty="0" smtClean="0"/>
                <a:t>Loss </a:t>
              </a:r>
              <a:r>
                <a:rPr lang="en-US" dirty="0"/>
                <a:t>of </a:t>
              </a:r>
              <a:r>
                <a:rPr lang="en-US" dirty="0" smtClean="0"/>
                <a:t>10g monofilament </a:t>
              </a:r>
              <a:r>
                <a:rPr lang="en-US" dirty="0"/>
                <a:t>perception and </a:t>
              </a:r>
              <a:r>
                <a:rPr lang="en-US" dirty="0" smtClean="0"/>
                <a:t>reduced vibration </a:t>
              </a:r>
              <a:r>
                <a:rPr lang="en-US" dirty="0"/>
                <a:t>perception predict </a:t>
              </a:r>
              <a:r>
                <a:rPr lang="en-US" dirty="0" smtClean="0"/>
                <a:t>foot ulcers.</a:t>
              </a:r>
            </a:p>
            <a:p>
              <a:endParaRPr lang="en-US" dirty="0" smtClean="0"/>
            </a:p>
            <a:p>
              <a:r>
                <a:rPr lang="en-US" dirty="0" smtClean="0"/>
                <a:t>Early </a:t>
              </a:r>
              <a:r>
                <a:rPr lang="en-US" dirty="0"/>
                <a:t>recognition </a:t>
              </a:r>
              <a:r>
                <a:rPr lang="en-US" dirty="0" smtClean="0"/>
                <a:t>and management </a:t>
              </a:r>
              <a:r>
                <a:rPr lang="en-US" dirty="0"/>
                <a:t>of risk factors can </a:t>
              </a:r>
              <a:r>
                <a:rPr lang="en-US" dirty="0" smtClean="0"/>
                <a:t>prevent or </a:t>
              </a:r>
              <a:r>
                <a:rPr lang="en-US" dirty="0"/>
                <a:t>delay adverse </a:t>
              </a:r>
              <a:r>
                <a:rPr lang="en-US" dirty="0" smtClean="0"/>
                <a:t>outcomes. </a:t>
              </a:r>
            </a:p>
            <a:p>
              <a:endParaRPr lang="en-US" dirty="0"/>
            </a:p>
            <a:p>
              <a:r>
                <a:rPr lang="en-US" dirty="0" smtClean="0"/>
                <a:t>The </a:t>
              </a:r>
              <a:r>
                <a:rPr lang="en-US" dirty="0"/>
                <a:t>risk of ulcers or amputations </a:t>
              </a:r>
              <a:r>
                <a:rPr lang="en-US" dirty="0" smtClean="0"/>
                <a:t>is increased </a:t>
              </a:r>
              <a:r>
                <a:rPr lang="en-US" dirty="0"/>
                <a:t>in people who have </a:t>
              </a:r>
              <a:r>
                <a:rPr lang="en-US" dirty="0" smtClean="0"/>
                <a:t>the following </a:t>
              </a:r>
              <a:r>
                <a:rPr lang="en-US" dirty="0"/>
                <a:t>risk factors</a:t>
              </a:r>
              <a:r>
                <a:rPr lang="en-US" dirty="0" smtClean="0"/>
                <a:t>:</a:t>
              </a:r>
              <a:endParaRPr lang="en-US" dirty="0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386704" y="3056179"/>
              <a:ext cx="3167192" cy="923330"/>
            </a:xfrm>
            <a:prstGeom prst="rect">
              <a:avLst/>
            </a:prstGeom>
          </p:spPr>
          <p:txBody>
            <a:bodyPr wrap="square" numCol="1">
              <a:spAutoFit/>
            </a:bodyPr>
            <a:lstStyle/>
            <a:p>
              <a:pPr marL="285750" indent="-285750">
                <a:buFont typeface="Wingdings" charset="2"/>
                <a:buChar char="²"/>
              </a:pPr>
              <a:r>
                <a:rPr lang="en-US" dirty="0"/>
                <a:t>Peripheral neuropathy</a:t>
              </a:r>
            </a:p>
            <a:p>
              <a:pPr marL="285750" indent="-285750">
                <a:buFont typeface="Wingdings" charset="2"/>
                <a:buChar char="²"/>
              </a:pPr>
              <a:r>
                <a:rPr lang="en-US" dirty="0"/>
                <a:t>Foot deformity</a:t>
              </a:r>
            </a:p>
            <a:p>
              <a:pPr marL="285750" indent="-285750">
                <a:buFont typeface="Wingdings" charset="2"/>
                <a:buChar char="²"/>
              </a:pPr>
              <a:r>
                <a:rPr lang="en-US" dirty="0"/>
                <a:t>Peripheral vascular </a:t>
              </a:r>
              <a:r>
                <a:rPr lang="en-US" dirty="0" smtClean="0"/>
                <a:t>disease</a:t>
              </a:r>
              <a:endParaRPr lang="en-US" dirty="0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4278512" y="3053263"/>
              <a:ext cx="4572000" cy="14773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>
                <a:buFont typeface="Wingdings" charset="2"/>
                <a:buChar char="²"/>
              </a:pPr>
              <a:r>
                <a:rPr lang="en-US" dirty="0" smtClean="0"/>
                <a:t>Visual </a:t>
              </a:r>
              <a:r>
                <a:rPr lang="en-US" dirty="0"/>
                <a:t>impairment</a:t>
              </a:r>
            </a:p>
            <a:p>
              <a:pPr marL="285750" indent="-285750">
                <a:buFont typeface="Wingdings" charset="2"/>
                <a:buChar char="²"/>
              </a:pPr>
              <a:r>
                <a:rPr lang="en-US" dirty="0"/>
                <a:t>Diabetic nephropathy (especially patients on dialysis)</a:t>
              </a:r>
            </a:p>
            <a:p>
              <a:pPr marL="285750" indent="-285750">
                <a:buFont typeface="Wingdings" charset="2"/>
                <a:buChar char="²"/>
              </a:pPr>
              <a:r>
                <a:rPr lang="en-US" dirty="0"/>
                <a:t>Poor glycemic control</a:t>
              </a:r>
            </a:p>
            <a:p>
              <a:pPr marL="285750" indent="-285750">
                <a:buFont typeface="Wingdings" charset="2"/>
                <a:buChar char="²"/>
              </a:pPr>
              <a:r>
                <a:rPr lang="en-US" dirty="0"/>
                <a:t>Cigarette smoking</a:t>
              </a:r>
            </a:p>
          </p:txBody>
        </p:sp>
      </p:grpSp>
      <p:sp>
        <p:nvSpPr>
          <p:cNvPr id="8" name="Rettangolo 7"/>
          <p:cNvSpPr/>
          <p:nvPr/>
        </p:nvSpPr>
        <p:spPr>
          <a:xfrm>
            <a:off x="68990" y="4746690"/>
            <a:ext cx="8903141" cy="17543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Recommendation: </a:t>
            </a:r>
            <a:r>
              <a:rPr lang="en-US" dirty="0"/>
              <a:t>For all patients with diabetes</a:t>
            </a:r>
            <a:r>
              <a:rPr lang="en-US" dirty="0" smtClean="0"/>
              <a:t>, perform </a:t>
            </a:r>
            <a:r>
              <a:rPr lang="en-US" dirty="0"/>
              <a:t>an annual </a:t>
            </a:r>
            <a:r>
              <a:rPr lang="en-US" dirty="0" smtClean="0"/>
              <a:t>comprehensive foot </a:t>
            </a:r>
            <a:r>
              <a:rPr lang="en-US" dirty="0"/>
              <a:t>examination to identify </a:t>
            </a:r>
            <a:r>
              <a:rPr lang="en-US" dirty="0" smtClean="0"/>
              <a:t>risk factors </a:t>
            </a:r>
            <a:r>
              <a:rPr lang="en-US" dirty="0"/>
              <a:t>predictive of ulcers </a:t>
            </a:r>
            <a:r>
              <a:rPr lang="en-US" dirty="0" smtClean="0"/>
              <a:t>and amputations</a:t>
            </a:r>
            <a:r>
              <a:rPr lang="en-US" dirty="0"/>
              <a:t>. The </a:t>
            </a:r>
            <a:r>
              <a:rPr lang="en-US" dirty="0" smtClean="0"/>
              <a:t>foot examination</a:t>
            </a:r>
            <a:r>
              <a:rPr lang="en-US" dirty="0"/>
              <a:t> </a:t>
            </a:r>
            <a:r>
              <a:rPr lang="en-US" dirty="0" smtClean="0"/>
              <a:t>should </a:t>
            </a:r>
            <a:r>
              <a:rPr lang="en-US" dirty="0"/>
              <a:t>include </a:t>
            </a:r>
            <a:r>
              <a:rPr lang="en-US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inspection</a:t>
            </a:r>
            <a:r>
              <a:rPr lang="en-US" dirty="0" smtClean="0"/>
              <a:t>, assessment </a:t>
            </a:r>
            <a:r>
              <a:rPr lang="en-US" dirty="0"/>
              <a:t>of </a:t>
            </a:r>
            <a:r>
              <a:rPr lang="en-US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foot pulses</a:t>
            </a:r>
            <a:r>
              <a:rPr lang="en-US" dirty="0"/>
              <a:t>, and </a:t>
            </a:r>
            <a:r>
              <a:rPr lang="en-US" dirty="0" smtClean="0"/>
              <a:t>testing </a:t>
            </a:r>
            <a:r>
              <a:rPr lang="en-US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 of protective sensation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10-g monofilament plus testing </a:t>
            </a:r>
            <a:r>
              <a:rPr lang="en-US" dirty="0" smtClean="0"/>
              <a:t>any one </a:t>
            </a:r>
            <a:r>
              <a:rPr lang="en-US" dirty="0"/>
              <a:t>of the following: vibration </a:t>
            </a:r>
            <a:r>
              <a:rPr lang="en-US" dirty="0" smtClean="0"/>
              <a:t>using 128</a:t>
            </a:r>
            <a:r>
              <a:rPr lang="en-US" dirty="0"/>
              <a:t>-Hz tuning fork, </a:t>
            </a:r>
            <a:r>
              <a:rPr lang="en-US" dirty="0" smtClean="0"/>
              <a:t>pinprick sensation</a:t>
            </a:r>
            <a:r>
              <a:rPr lang="en-US" dirty="0"/>
              <a:t>, ankle reflexes, or </a:t>
            </a:r>
            <a:r>
              <a:rPr lang="en-US" dirty="0" smtClean="0"/>
              <a:t>vibration perception </a:t>
            </a:r>
            <a:r>
              <a:rPr lang="en-US" dirty="0"/>
              <a:t>threshold). </a:t>
            </a:r>
            <a:r>
              <a:rPr lang="en-US" b="1" dirty="0"/>
              <a:t>B</a:t>
            </a:r>
            <a:endParaRPr lang="en-US" dirty="0"/>
          </a:p>
        </p:txBody>
      </p:sp>
      <p:sp>
        <p:nvSpPr>
          <p:cNvPr id="9" name="Rettangolo 8"/>
          <p:cNvSpPr/>
          <p:nvPr/>
        </p:nvSpPr>
        <p:spPr>
          <a:xfrm>
            <a:off x="5683734" y="6578483"/>
            <a:ext cx="34291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8000" algn="r">
              <a:lnSpc>
                <a:spcPct val="80000"/>
              </a:lnSpc>
              <a:spcBef>
                <a:spcPts val="800"/>
              </a:spcBef>
              <a:buClr>
                <a:schemeClr val="bg2">
                  <a:lumMod val="50000"/>
                </a:schemeClr>
              </a:buClr>
            </a:pPr>
            <a:r>
              <a:rPr lang="it-IT" sz="1200" dirty="0" smtClean="0">
                <a:solidFill>
                  <a:srgbClr val="595959"/>
                </a:solidFill>
              </a:rPr>
              <a:t>ADA Position Statement 2014. </a:t>
            </a:r>
            <a:r>
              <a:rPr lang="it-IT" sz="1200" dirty="0" err="1" smtClean="0">
                <a:solidFill>
                  <a:srgbClr val="595959"/>
                </a:solidFill>
              </a:rPr>
              <a:t>Diabetes</a:t>
            </a:r>
            <a:r>
              <a:rPr lang="it-IT" sz="1200" dirty="0" smtClean="0">
                <a:solidFill>
                  <a:srgbClr val="595959"/>
                </a:solidFill>
              </a:rPr>
              <a:t> Care 37, S1.</a:t>
            </a:r>
          </a:p>
        </p:txBody>
      </p:sp>
    </p:spTree>
    <p:extLst>
      <p:ext uri="{BB962C8B-B14F-4D97-AF65-F5344CB8AC3E}">
        <p14:creationId xmlns:p14="http://schemas.microsoft.com/office/powerpoint/2010/main" val="81769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/>
          <p:cNvSpPr txBox="1">
            <a:spLocks/>
          </p:cNvSpPr>
          <p:nvPr/>
        </p:nvSpPr>
        <p:spPr>
          <a:xfrm>
            <a:off x="104870" y="35613"/>
            <a:ext cx="9008008" cy="7449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sz="3600" dirty="0">
                <a:solidFill>
                  <a:srgbClr val="77933C"/>
                </a:solidFill>
              </a:rPr>
              <a:t>Screening for </a:t>
            </a:r>
            <a:r>
              <a:rPr lang="en-GB" sz="3600" b="1" dirty="0" smtClean="0">
                <a:solidFill>
                  <a:srgbClr val="779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Diabetic Neuropathies</a:t>
            </a:r>
          </a:p>
        </p:txBody>
      </p:sp>
      <p:sp>
        <p:nvSpPr>
          <p:cNvPr id="5" name="Rettangolo 4"/>
          <p:cNvSpPr/>
          <p:nvPr/>
        </p:nvSpPr>
        <p:spPr>
          <a:xfrm>
            <a:off x="104870" y="5399139"/>
            <a:ext cx="890314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Recommendation: </a:t>
            </a:r>
            <a:r>
              <a:rPr lang="en-US" dirty="0"/>
              <a:t>All patients should be screened </a:t>
            </a:r>
            <a:r>
              <a:rPr lang="en-US" dirty="0" smtClean="0"/>
              <a:t>for distal </a:t>
            </a:r>
            <a:r>
              <a:rPr lang="en-US" dirty="0"/>
              <a:t>symmetric </a:t>
            </a:r>
            <a:r>
              <a:rPr lang="en-US" dirty="0" smtClean="0"/>
              <a:t>polyneuropathy and for sign and symptoms of cardiac autonomic neuropathy starting </a:t>
            </a:r>
            <a:r>
              <a:rPr lang="en-US" dirty="0"/>
              <a:t>at diagnosis of type </a:t>
            </a:r>
            <a:r>
              <a:rPr lang="en-US" dirty="0" smtClean="0"/>
              <a:t>2 diabetes and then annually. </a:t>
            </a:r>
            <a:r>
              <a:rPr lang="en-US" b="1" dirty="0" smtClean="0"/>
              <a:t>B </a:t>
            </a:r>
            <a:r>
              <a:rPr lang="en-US" dirty="0" smtClean="0"/>
              <a:t>(</a:t>
            </a:r>
            <a:r>
              <a:rPr lang="en-US" b="1" dirty="0" smtClean="0"/>
              <a:t>E</a:t>
            </a:r>
            <a:r>
              <a:rPr lang="en-US" dirty="0" smtClean="0"/>
              <a:t> for CAN).</a:t>
            </a:r>
            <a:endParaRPr lang="en-US" dirty="0"/>
          </a:p>
        </p:txBody>
      </p:sp>
      <p:sp>
        <p:nvSpPr>
          <p:cNvPr id="6" name="Rettangolo 5"/>
          <p:cNvSpPr/>
          <p:nvPr/>
        </p:nvSpPr>
        <p:spPr>
          <a:xfrm>
            <a:off x="221390" y="828376"/>
            <a:ext cx="86225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diabetic neuropathies </a:t>
            </a:r>
            <a:r>
              <a:rPr lang="en-US" dirty="0" smtClean="0"/>
              <a:t>are heterogeneous </a:t>
            </a:r>
            <a:r>
              <a:rPr lang="en-US" dirty="0"/>
              <a:t>with diverse </a:t>
            </a:r>
            <a:r>
              <a:rPr lang="en-US" dirty="0" smtClean="0"/>
              <a:t>clinical manifestations</a:t>
            </a:r>
            <a:r>
              <a:rPr lang="en-US" dirty="0"/>
              <a:t>. They may be focal </a:t>
            </a:r>
            <a:r>
              <a:rPr lang="en-US" dirty="0" smtClean="0"/>
              <a:t>or diffuse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most </a:t>
            </a:r>
            <a:r>
              <a:rPr lang="en-US" dirty="0" smtClean="0"/>
              <a:t>prevalent neuropathies </a:t>
            </a:r>
            <a:r>
              <a:rPr lang="en-US" dirty="0"/>
              <a:t>are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sensorimotor peripheral neuropathy</a:t>
            </a:r>
            <a:r>
              <a:rPr lang="en-US" dirty="0" smtClean="0"/>
              <a:t> and </a:t>
            </a:r>
            <a:r>
              <a:rPr lang="en-US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autonomic neuropathy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r>
              <a:rPr lang="en-US" dirty="0"/>
              <a:t>The early recognition and </a:t>
            </a:r>
            <a:r>
              <a:rPr lang="en-US" dirty="0" smtClean="0"/>
              <a:t>appropriate management is </a:t>
            </a:r>
            <a:r>
              <a:rPr lang="en-US" dirty="0"/>
              <a:t>important </a:t>
            </a:r>
            <a:r>
              <a:rPr lang="en-US" dirty="0" smtClean="0"/>
              <a:t>because:</a:t>
            </a:r>
            <a:endParaRPr lang="en-US" dirty="0"/>
          </a:p>
          <a:p>
            <a:r>
              <a:rPr lang="en-US" dirty="0"/>
              <a:t>1. </a:t>
            </a:r>
            <a:r>
              <a:rPr lang="en-US" dirty="0" smtClean="0"/>
              <a:t>Non-diabetic </a:t>
            </a:r>
            <a:r>
              <a:rPr lang="en-US" dirty="0"/>
              <a:t>neuropathies may </a:t>
            </a:r>
            <a:r>
              <a:rPr lang="en-US" dirty="0" smtClean="0"/>
              <a:t>be present </a:t>
            </a:r>
            <a:r>
              <a:rPr lang="en-US" dirty="0"/>
              <a:t>in patients with diabetes </a:t>
            </a:r>
            <a:r>
              <a:rPr lang="en-US" dirty="0" smtClean="0"/>
              <a:t>and may </a:t>
            </a:r>
            <a:r>
              <a:rPr lang="en-US" dirty="0"/>
              <a:t>be treatable.</a:t>
            </a:r>
          </a:p>
          <a:p>
            <a:r>
              <a:rPr lang="en-US" dirty="0"/>
              <a:t>2. T</a:t>
            </a:r>
            <a:r>
              <a:rPr lang="en-US" dirty="0" smtClean="0"/>
              <a:t>reatment </a:t>
            </a:r>
            <a:r>
              <a:rPr lang="en-US" dirty="0"/>
              <a:t>options </a:t>
            </a:r>
            <a:r>
              <a:rPr lang="en-US" dirty="0" smtClean="0"/>
              <a:t>exist for </a:t>
            </a:r>
            <a:r>
              <a:rPr lang="en-US" dirty="0"/>
              <a:t>symptomatic </a:t>
            </a:r>
            <a:r>
              <a:rPr lang="en-US" dirty="0" smtClean="0"/>
              <a:t>diabetic neuropathy</a:t>
            </a:r>
            <a:r>
              <a:rPr lang="en-US" dirty="0"/>
              <a:t>.</a:t>
            </a:r>
          </a:p>
          <a:p>
            <a:r>
              <a:rPr lang="en-US" dirty="0"/>
              <a:t>3. Up to 50% of </a:t>
            </a:r>
            <a:r>
              <a:rPr lang="en-US" dirty="0" smtClean="0"/>
              <a:t>DPN </a:t>
            </a:r>
            <a:r>
              <a:rPr lang="en-US" dirty="0"/>
              <a:t>may </a:t>
            </a:r>
            <a:r>
              <a:rPr lang="en-US" dirty="0" smtClean="0"/>
              <a:t>be asymptomatic </a:t>
            </a:r>
            <a:r>
              <a:rPr lang="en-US" dirty="0"/>
              <a:t>and patients are </a:t>
            </a:r>
            <a:r>
              <a:rPr lang="en-US" dirty="0" smtClean="0"/>
              <a:t>at risk </a:t>
            </a:r>
            <a:r>
              <a:rPr lang="en-US" dirty="0"/>
              <a:t>for insensate injury to their feet.</a:t>
            </a:r>
          </a:p>
          <a:p>
            <a:r>
              <a:rPr lang="en-US" dirty="0"/>
              <a:t>4. Autonomic neuropathy </a:t>
            </a:r>
            <a:r>
              <a:rPr lang="en-US" dirty="0" smtClean="0"/>
              <a:t>and particularly cardiac autonomic neuropathy is </a:t>
            </a:r>
            <a:r>
              <a:rPr lang="en-US" dirty="0"/>
              <a:t>an </a:t>
            </a:r>
            <a:r>
              <a:rPr lang="en-US" dirty="0" smtClean="0"/>
              <a:t>independent risk </a:t>
            </a:r>
            <a:r>
              <a:rPr lang="en-US" dirty="0"/>
              <a:t>factor for </a:t>
            </a:r>
            <a:r>
              <a:rPr lang="en-US" dirty="0" smtClean="0"/>
              <a:t>cardiovascular mortality.</a:t>
            </a:r>
            <a:endParaRPr lang="en-US" dirty="0"/>
          </a:p>
        </p:txBody>
      </p:sp>
      <p:sp>
        <p:nvSpPr>
          <p:cNvPr id="7" name="Rettangolo 6"/>
          <p:cNvSpPr/>
          <p:nvPr/>
        </p:nvSpPr>
        <p:spPr>
          <a:xfrm>
            <a:off x="5683734" y="6578483"/>
            <a:ext cx="34291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8000" algn="r">
              <a:lnSpc>
                <a:spcPct val="80000"/>
              </a:lnSpc>
              <a:spcBef>
                <a:spcPts val="800"/>
              </a:spcBef>
              <a:buClr>
                <a:schemeClr val="bg2">
                  <a:lumMod val="50000"/>
                </a:schemeClr>
              </a:buClr>
            </a:pPr>
            <a:r>
              <a:rPr lang="it-IT" sz="1200" dirty="0" smtClean="0">
                <a:solidFill>
                  <a:srgbClr val="595959"/>
                </a:solidFill>
              </a:rPr>
              <a:t>ADA Position Statement 2014. </a:t>
            </a:r>
            <a:r>
              <a:rPr lang="it-IT" sz="1200" dirty="0" err="1" smtClean="0">
                <a:solidFill>
                  <a:srgbClr val="595959"/>
                </a:solidFill>
              </a:rPr>
              <a:t>Diabetes</a:t>
            </a:r>
            <a:r>
              <a:rPr lang="it-IT" sz="1200" dirty="0" smtClean="0">
                <a:solidFill>
                  <a:srgbClr val="595959"/>
                </a:solidFill>
              </a:rPr>
              <a:t> Care 37, S1.</a:t>
            </a:r>
          </a:p>
        </p:txBody>
      </p:sp>
    </p:spTree>
    <p:extLst>
      <p:ext uri="{BB962C8B-B14F-4D97-AF65-F5344CB8AC3E}">
        <p14:creationId xmlns:p14="http://schemas.microsoft.com/office/powerpoint/2010/main" val="422168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/>
          <p:cNvSpPr txBox="1">
            <a:spLocks/>
          </p:cNvSpPr>
          <p:nvPr/>
        </p:nvSpPr>
        <p:spPr>
          <a:xfrm>
            <a:off x="104870" y="35613"/>
            <a:ext cx="9008008" cy="7449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sz="3600" dirty="0">
                <a:solidFill>
                  <a:srgbClr val="77933C"/>
                </a:solidFill>
              </a:rPr>
              <a:t>Screening for </a:t>
            </a:r>
            <a:r>
              <a:rPr lang="en-GB" sz="3600" b="1" dirty="0" smtClean="0">
                <a:solidFill>
                  <a:srgbClr val="779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Ocular Complications</a:t>
            </a:r>
            <a:r>
              <a:rPr lang="en-GB" sz="3600" dirty="0" smtClean="0">
                <a:solidFill>
                  <a:srgbClr val="77933C"/>
                </a:solidFill>
              </a:rPr>
              <a:t> of diabetes</a:t>
            </a:r>
            <a:endParaRPr lang="en-GB" sz="3600" b="1" dirty="0" smtClean="0">
              <a:solidFill>
                <a:srgbClr val="7793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44693" y="990325"/>
            <a:ext cx="8727437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Diabetic </a:t>
            </a:r>
            <a:r>
              <a:rPr lang="en-US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retinopathy</a:t>
            </a:r>
            <a:r>
              <a:rPr lang="en-US" dirty="0"/>
              <a:t> is a highly </a:t>
            </a:r>
            <a:r>
              <a:rPr lang="en-US" dirty="0" smtClean="0"/>
              <a:t>specific vascular </a:t>
            </a:r>
            <a:r>
              <a:rPr lang="en-US" dirty="0"/>
              <a:t>complication of </a:t>
            </a:r>
            <a:r>
              <a:rPr lang="en-US" dirty="0" smtClean="0"/>
              <a:t>diabetes</a:t>
            </a:r>
            <a:r>
              <a:rPr lang="en-US" dirty="0"/>
              <a:t>, with </a:t>
            </a:r>
            <a:r>
              <a:rPr lang="en-US" dirty="0" smtClean="0"/>
              <a:t>prevalence strongly </a:t>
            </a:r>
            <a:r>
              <a:rPr lang="en-US" dirty="0"/>
              <a:t>related to the duration </a:t>
            </a:r>
            <a:r>
              <a:rPr lang="en-US" dirty="0" smtClean="0"/>
              <a:t>of diabetes</a:t>
            </a:r>
            <a:r>
              <a:rPr lang="en-US" dirty="0"/>
              <a:t>. Diabetic retinopathy is </a:t>
            </a:r>
            <a:r>
              <a:rPr lang="en-US" u="sng" dirty="0" smtClean="0"/>
              <a:t>the most </a:t>
            </a:r>
            <a:r>
              <a:rPr lang="en-US" u="sng" dirty="0"/>
              <a:t>frequent cause of new cases </a:t>
            </a:r>
            <a:r>
              <a:rPr lang="en-US" u="sng" dirty="0" smtClean="0"/>
              <a:t>of blindness </a:t>
            </a:r>
            <a:r>
              <a:rPr lang="en-US" dirty="0"/>
              <a:t>among adults aged 20</a:t>
            </a:r>
            <a:r>
              <a:rPr lang="en-US" b="1" dirty="0"/>
              <a:t>–</a:t>
            </a:r>
            <a:r>
              <a:rPr lang="en-US" dirty="0" smtClean="0"/>
              <a:t>74 years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Glaucoma</a:t>
            </a:r>
            <a:r>
              <a:rPr lang="en-US" dirty="0"/>
              <a:t>, </a:t>
            </a:r>
            <a:r>
              <a:rPr lang="en-US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cataracts</a:t>
            </a:r>
            <a:r>
              <a:rPr lang="en-US" dirty="0"/>
              <a:t>, and </a:t>
            </a:r>
            <a:r>
              <a:rPr lang="en-US" dirty="0" smtClean="0"/>
              <a:t>other disorders </a:t>
            </a:r>
            <a:r>
              <a:rPr lang="en-US" dirty="0"/>
              <a:t>of the eye occur earlier </a:t>
            </a:r>
            <a:r>
              <a:rPr lang="en-US" dirty="0" smtClean="0"/>
              <a:t>and more </a:t>
            </a:r>
            <a:r>
              <a:rPr lang="en-US" dirty="0"/>
              <a:t>frequently in people </a:t>
            </a:r>
            <a:r>
              <a:rPr lang="en-US" dirty="0" smtClean="0"/>
              <a:t>with diabetes</a:t>
            </a:r>
            <a:r>
              <a:rPr lang="en-US" dirty="0"/>
              <a:t>.</a:t>
            </a:r>
          </a:p>
        </p:txBody>
      </p:sp>
      <p:sp>
        <p:nvSpPr>
          <p:cNvPr id="5" name="Rettangolo 4"/>
          <p:cNvSpPr/>
          <p:nvPr/>
        </p:nvSpPr>
        <p:spPr>
          <a:xfrm>
            <a:off x="128174" y="2892144"/>
            <a:ext cx="890314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Recommendation: </a:t>
            </a:r>
            <a:r>
              <a:rPr lang="en-US" dirty="0"/>
              <a:t>Patients with type 2 diabetes </a:t>
            </a:r>
            <a:r>
              <a:rPr lang="en-US" dirty="0" smtClean="0"/>
              <a:t>should have </a:t>
            </a:r>
            <a:r>
              <a:rPr lang="en-US" dirty="0"/>
              <a:t>an initial dilated </a:t>
            </a:r>
            <a:r>
              <a:rPr lang="en-US" dirty="0" smtClean="0"/>
              <a:t>and comprehensive </a:t>
            </a:r>
            <a:r>
              <a:rPr lang="en-US" dirty="0"/>
              <a:t>eye examination </a:t>
            </a:r>
            <a:r>
              <a:rPr lang="en-US" dirty="0" smtClean="0"/>
              <a:t>by an </a:t>
            </a:r>
            <a:r>
              <a:rPr lang="en-US" dirty="0"/>
              <a:t>ophthalmologist or </a:t>
            </a:r>
            <a:r>
              <a:rPr lang="en-US" dirty="0" smtClean="0"/>
              <a:t>optometrist shortly </a:t>
            </a:r>
            <a:r>
              <a:rPr lang="en-US" dirty="0"/>
              <a:t>after the diagnosis </a:t>
            </a:r>
            <a:r>
              <a:rPr lang="en-US" dirty="0" smtClean="0"/>
              <a:t>of diabetes</a:t>
            </a:r>
            <a:r>
              <a:rPr lang="en-US" dirty="0"/>
              <a:t>. </a:t>
            </a:r>
            <a:r>
              <a:rPr lang="en-US" dirty="0" smtClean="0"/>
              <a:t>If </a:t>
            </a:r>
            <a:r>
              <a:rPr lang="en-US" dirty="0"/>
              <a:t>there is no evidence of </a:t>
            </a:r>
            <a:r>
              <a:rPr lang="en-US" dirty="0" smtClean="0"/>
              <a:t>retinopathy for </a:t>
            </a:r>
            <a:r>
              <a:rPr lang="en-US" dirty="0"/>
              <a:t>one or more eye exams, </a:t>
            </a:r>
            <a:r>
              <a:rPr lang="en-US" dirty="0" smtClean="0"/>
              <a:t>then exams </a:t>
            </a:r>
            <a:r>
              <a:rPr lang="en-US" dirty="0"/>
              <a:t>every 2 </a:t>
            </a:r>
            <a:r>
              <a:rPr lang="en-US" dirty="0" smtClean="0"/>
              <a:t>years. </a:t>
            </a:r>
            <a:r>
              <a:rPr lang="en-US" b="1" dirty="0"/>
              <a:t>B</a:t>
            </a:r>
            <a:r>
              <a:rPr lang="en-US" dirty="0"/>
              <a:t>. </a:t>
            </a:r>
          </a:p>
        </p:txBody>
      </p:sp>
      <p:sp>
        <p:nvSpPr>
          <p:cNvPr id="3" name="Rettangolo 2"/>
          <p:cNvSpPr/>
          <p:nvPr/>
        </p:nvSpPr>
        <p:spPr>
          <a:xfrm>
            <a:off x="4896074" y="4653650"/>
            <a:ext cx="37614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High-quality fundus photographs </a:t>
            </a:r>
            <a:r>
              <a:rPr lang="en-US" dirty="0" smtClean="0"/>
              <a:t>can detect </a:t>
            </a:r>
            <a:r>
              <a:rPr lang="en-US" dirty="0"/>
              <a:t>most clinically </a:t>
            </a:r>
            <a:r>
              <a:rPr lang="en-US" dirty="0" smtClean="0"/>
              <a:t>significant diabetic </a:t>
            </a:r>
            <a:r>
              <a:rPr lang="en-US" dirty="0"/>
              <a:t>retinopathy. </a:t>
            </a:r>
            <a:r>
              <a:rPr lang="en-US" dirty="0" smtClean="0"/>
              <a:t>Interpretation of </a:t>
            </a:r>
            <a:r>
              <a:rPr lang="en-US" dirty="0"/>
              <a:t>the images should be </a:t>
            </a:r>
            <a:r>
              <a:rPr lang="en-US" dirty="0" smtClean="0"/>
              <a:t>performed by </a:t>
            </a:r>
            <a:r>
              <a:rPr lang="en-US" dirty="0"/>
              <a:t>a trained eye care provider</a:t>
            </a:r>
          </a:p>
        </p:txBody>
      </p:sp>
      <p:sp>
        <p:nvSpPr>
          <p:cNvPr id="6" name="Rettangolo 5"/>
          <p:cNvSpPr/>
          <p:nvPr/>
        </p:nvSpPr>
        <p:spPr>
          <a:xfrm>
            <a:off x="5683734" y="6578483"/>
            <a:ext cx="34291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8000" algn="r">
              <a:lnSpc>
                <a:spcPct val="80000"/>
              </a:lnSpc>
              <a:spcBef>
                <a:spcPts val="800"/>
              </a:spcBef>
              <a:buClr>
                <a:schemeClr val="bg2">
                  <a:lumMod val="50000"/>
                </a:schemeClr>
              </a:buClr>
            </a:pPr>
            <a:r>
              <a:rPr lang="it-IT" sz="1200" dirty="0" smtClean="0">
                <a:solidFill>
                  <a:srgbClr val="595959"/>
                </a:solidFill>
              </a:rPr>
              <a:t>ADA Position Statement 2014. </a:t>
            </a:r>
            <a:r>
              <a:rPr lang="it-IT" sz="1200" dirty="0" err="1" smtClean="0">
                <a:solidFill>
                  <a:srgbClr val="595959"/>
                </a:solidFill>
              </a:rPr>
              <a:t>Diabetes</a:t>
            </a:r>
            <a:r>
              <a:rPr lang="it-IT" sz="1200" dirty="0" smtClean="0">
                <a:solidFill>
                  <a:srgbClr val="595959"/>
                </a:solidFill>
              </a:rPr>
              <a:t> Care 37, S1.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748730" y="4211112"/>
            <a:ext cx="3146548" cy="2390673"/>
            <a:chOff x="748730" y="4211112"/>
            <a:chExt cx="3146548" cy="2390673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8730" y="4211112"/>
              <a:ext cx="3146548" cy="2390673"/>
            </a:xfrm>
            <a:prstGeom prst="rect">
              <a:avLst/>
            </a:prstGeom>
          </p:spPr>
        </p:pic>
        <p:sp>
          <p:nvSpPr>
            <p:cNvPr id="8" name="Rettangolo 7"/>
            <p:cNvSpPr/>
            <p:nvPr/>
          </p:nvSpPr>
          <p:spPr>
            <a:xfrm>
              <a:off x="748730" y="4245334"/>
              <a:ext cx="3146548" cy="2269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08000">
                <a:lnSpc>
                  <a:spcPct val="80000"/>
                </a:lnSpc>
                <a:spcBef>
                  <a:spcPts val="800"/>
                </a:spcBef>
                <a:buClr>
                  <a:schemeClr val="bg2">
                    <a:lumMod val="50000"/>
                  </a:schemeClr>
                </a:buClr>
              </a:pPr>
              <a:r>
                <a:rPr lang="it-IT" sz="1050" dirty="0" err="1">
                  <a:solidFill>
                    <a:schemeClr val="bg1"/>
                  </a:solidFill>
                </a:rPr>
                <a:t>Pachiyappan</a:t>
              </a:r>
              <a:r>
                <a:rPr lang="it-IT" sz="1050" dirty="0">
                  <a:solidFill>
                    <a:schemeClr val="bg1"/>
                  </a:solidFill>
                </a:rPr>
                <a:t> A, et al. </a:t>
              </a:r>
              <a:r>
                <a:rPr lang="it-IT" sz="1050" dirty="0" err="1">
                  <a:solidFill>
                    <a:schemeClr val="bg1"/>
                  </a:solidFill>
                </a:rPr>
                <a:t>Lipids</a:t>
              </a:r>
              <a:r>
                <a:rPr lang="it-IT" sz="1050" dirty="0">
                  <a:solidFill>
                    <a:schemeClr val="bg1"/>
                  </a:solidFill>
                </a:rPr>
                <a:t> </a:t>
              </a:r>
              <a:r>
                <a:rPr lang="it-IT" sz="1050" dirty="0" err="1">
                  <a:solidFill>
                    <a:schemeClr val="bg1"/>
                  </a:solidFill>
                </a:rPr>
                <a:t>Health</a:t>
              </a:r>
              <a:r>
                <a:rPr lang="it-IT" sz="1050" dirty="0">
                  <a:solidFill>
                    <a:schemeClr val="bg1"/>
                  </a:solidFill>
                </a:rPr>
                <a:t> </a:t>
              </a:r>
              <a:r>
                <a:rPr lang="it-IT" sz="1050" dirty="0" err="1" smtClean="0">
                  <a:solidFill>
                    <a:schemeClr val="bg1"/>
                  </a:solidFill>
                </a:rPr>
                <a:t>Dis</a:t>
              </a:r>
              <a:r>
                <a:rPr lang="it-IT" sz="1050" dirty="0" smtClean="0">
                  <a:solidFill>
                    <a:schemeClr val="bg1"/>
                  </a:solidFill>
                </a:rPr>
                <a:t> 2012</a:t>
              </a:r>
              <a:endParaRPr lang="it-IT" sz="105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297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/>
          <p:cNvSpPr txBox="1">
            <a:spLocks/>
          </p:cNvSpPr>
          <p:nvPr/>
        </p:nvSpPr>
        <p:spPr>
          <a:xfrm>
            <a:off x="104870" y="35613"/>
            <a:ext cx="9008008" cy="7449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sz="3600" dirty="0">
                <a:solidFill>
                  <a:srgbClr val="77933C"/>
                </a:solidFill>
              </a:rPr>
              <a:t>Screening for </a:t>
            </a:r>
            <a:r>
              <a:rPr lang="en-GB" sz="3600" b="1" dirty="0" smtClean="0">
                <a:solidFill>
                  <a:srgbClr val="779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Diabetic Nephropathy</a:t>
            </a:r>
          </a:p>
        </p:txBody>
      </p:sp>
      <p:sp>
        <p:nvSpPr>
          <p:cNvPr id="5" name="Rettangolo 4"/>
          <p:cNvSpPr/>
          <p:nvPr/>
        </p:nvSpPr>
        <p:spPr>
          <a:xfrm>
            <a:off x="104870" y="1817788"/>
            <a:ext cx="890314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Recommendation: </a:t>
            </a:r>
            <a:r>
              <a:rPr lang="en-US" dirty="0"/>
              <a:t>Perform an annual test to </a:t>
            </a:r>
            <a:r>
              <a:rPr lang="en-US" dirty="0" smtClean="0"/>
              <a:t>quantitate urine </a:t>
            </a:r>
            <a:r>
              <a:rPr lang="en-US" dirty="0"/>
              <a:t>albumin excretion </a:t>
            </a:r>
            <a:r>
              <a:rPr lang="en-US" dirty="0" smtClean="0"/>
              <a:t>in </a:t>
            </a:r>
            <a:r>
              <a:rPr lang="en-US" dirty="0"/>
              <a:t>all type 2</a:t>
            </a:r>
          </a:p>
          <a:p>
            <a:r>
              <a:rPr lang="en-US" dirty="0"/>
              <a:t>diabetic patients starting </a:t>
            </a:r>
            <a:r>
              <a:rPr lang="en-US" dirty="0" smtClean="0"/>
              <a:t>at diagnosis</a:t>
            </a:r>
            <a:r>
              <a:rPr lang="en-US" dirty="0"/>
              <a:t>. </a:t>
            </a:r>
            <a:r>
              <a:rPr lang="en-US" b="1" dirty="0"/>
              <a:t>B</a:t>
            </a:r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2" y="3248297"/>
            <a:ext cx="2778335" cy="2281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ttangolo 6"/>
          <p:cNvSpPr/>
          <p:nvPr/>
        </p:nvSpPr>
        <p:spPr>
          <a:xfrm>
            <a:off x="104869" y="975035"/>
            <a:ext cx="8903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Diabetic nephropathy occurs in 20</a:t>
            </a:r>
            <a:r>
              <a:rPr lang="en-US" b="1" dirty="0"/>
              <a:t>–</a:t>
            </a:r>
            <a:r>
              <a:rPr lang="en-US" dirty="0"/>
              <a:t>40</a:t>
            </a:r>
            <a:r>
              <a:rPr lang="en-US" dirty="0" smtClean="0"/>
              <a:t>% of </a:t>
            </a:r>
            <a:r>
              <a:rPr lang="en-US" dirty="0"/>
              <a:t>patients with diabetes and is </a:t>
            </a:r>
            <a:r>
              <a:rPr lang="en-US" dirty="0" smtClean="0"/>
              <a:t>the single </a:t>
            </a:r>
            <a:r>
              <a:rPr lang="en-US" dirty="0"/>
              <a:t>leading cause of ESRD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071" y="2615580"/>
            <a:ext cx="6027547" cy="3955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ttangolo 8"/>
          <p:cNvSpPr/>
          <p:nvPr/>
        </p:nvSpPr>
        <p:spPr>
          <a:xfrm>
            <a:off x="104869" y="6597416"/>
            <a:ext cx="34291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8000">
              <a:lnSpc>
                <a:spcPct val="80000"/>
              </a:lnSpc>
              <a:spcBef>
                <a:spcPts val="800"/>
              </a:spcBef>
              <a:buClr>
                <a:schemeClr val="bg2">
                  <a:lumMod val="50000"/>
                </a:schemeClr>
              </a:buClr>
            </a:pPr>
            <a:r>
              <a:rPr lang="it-IT" sz="1200" dirty="0" smtClean="0">
                <a:solidFill>
                  <a:srgbClr val="595959"/>
                </a:solidFill>
              </a:rPr>
              <a:t>ADA Position Statement 2014. </a:t>
            </a:r>
            <a:r>
              <a:rPr lang="it-IT" sz="1200" dirty="0" err="1" smtClean="0">
                <a:solidFill>
                  <a:srgbClr val="595959"/>
                </a:solidFill>
              </a:rPr>
              <a:t>Diabetes</a:t>
            </a:r>
            <a:r>
              <a:rPr lang="it-IT" sz="1200" dirty="0" smtClean="0">
                <a:solidFill>
                  <a:srgbClr val="595959"/>
                </a:solidFill>
              </a:rPr>
              <a:t> Care 37, S1.</a:t>
            </a:r>
          </a:p>
        </p:txBody>
      </p:sp>
    </p:spTree>
    <p:extLst>
      <p:ext uri="{BB962C8B-B14F-4D97-AF65-F5344CB8AC3E}">
        <p14:creationId xmlns:p14="http://schemas.microsoft.com/office/powerpoint/2010/main" val="193158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Challenges</a:t>
            </a:r>
            <a:r>
              <a:rPr lang="it-IT" dirty="0" smtClean="0"/>
              <a:t> in </a:t>
            </a:r>
            <a:r>
              <a:rPr lang="it-IT" dirty="0" err="1" smtClean="0"/>
              <a:t>rural</a:t>
            </a:r>
            <a:r>
              <a:rPr lang="it-IT" dirty="0" smtClean="0"/>
              <a:t> </a:t>
            </a:r>
            <a:r>
              <a:rPr lang="it-IT" dirty="0" err="1" smtClean="0"/>
              <a:t>areas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Few</a:t>
            </a:r>
            <a:r>
              <a:rPr lang="it-IT" dirty="0" smtClean="0"/>
              <a:t> </a:t>
            </a:r>
            <a:r>
              <a:rPr lang="it-IT" dirty="0" err="1" smtClean="0"/>
              <a:t>clinical</a:t>
            </a:r>
            <a:r>
              <a:rPr lang="it-IT" dirty="0" smtClean="0"/>
              <a:t> centers</a:t>
            </a:r>
          </a:p>
          <a:p>
            <a:r>
              <a:rPr lang="it-IT" dirty="0" smtClean="0"/>
              <a:t>No information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patient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r>
              <a:rPr lang="it-IT" dirty="0" smtClean="0"/>
              <a:t>No screening </a:t>
            </a:r>
            <a:r>
              <a:rPr lang="it-IT" dirty="0" err="1" smtClean="0"/>
              <a:t>initiatives</a:t>
            </a:r>
            <a:endParaRPr lang="it-IT" dirty="0" smtClean="0"/>
          </a:p>
          <a:p>
            <a:r>
              <a:rPr lang="it-IT" dirty="0" err="1" smtClean="0"/>
              <a:t>Difficult</a:t>
            </a:r>
            <a:r>
              <a:rPr lang="it-IT" dirty="0" smtClean="0"/>
              <a:t> </a:t>
            </a:r>
            <a:r>
              <a:rPr lang="it-IT" dirty="0" err="1" smtClean="0"/>
              <a:t>diet</a:t>
            </a:r>
            <a:r>
              <a:rPr lang="it-IT" dirty="0" smtClean="0"/>
              <a:t> management</a:t>
            </a:r>
          </a:p>
          <a:p>
            <a:r>
              <a:rPr lang="it-IT" dirty="0" smtClean="0"/>
              <a:t>No </a:t>
            </a:r>
            <a:r>
              <a:rPr lang="it-IT" dirty="0" err="1" smtClean="0"/>
              <a:t>refrigeration</a:t>
            </a:r>
            <a:endParaRPr lang="it-IT" dirty="0" smtClean="0"/>
          </a:p>
          <a:p>
            <a:r>
              <a:rPr lang="it-IT" dirty="0" smtClean="0"/>
              <a:t>High </a:t>
            </a:r>
            <a:r>
              <a:rPr lang="it-IT" dirty="0" err="1" smtClean="0"/>
              <a:t>cost</a:t>
            </a:r>
            <a:r>
              <a:rPr lang="it-IT" dirty="0" smtClean="0"/>
              <a:t> of </a:t>
            </a:r>
            <a:r>
              <a:rPr lang="it-IT" dirty="0" err="1" smtClean="0"/>
              <a:t>devices</a:t>
            </a:r>
            <a:r>
              <a:rPr lang="it-IT" dirty="0" smtClean="0"/>
              <a:t> and </a:t>
            </a:r>
            <a:r>
              <a:rPr lang="it-IT" dirty="0" err="1" smtClean="0"/>
              <a:t>insulin</a:t>
            </a:r>
            <a:r>
              <a:rPr lang="it-IT" dirty="0" smtClean="0"/>
              <a:t> treatment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731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611188" y="1916113"/>
            <a:ext cx="7921625" cy="4327462"/>
            <a:chOff x="611188" y="1916113"/>
            <a:chExt cx="7921625" cy="4327462"/>
          </a:xfrm>
        </p:grpSpPr>
        <p:sp>
          <p:nvSpPr>
            <p:cNvPr id="57348" name="Rectangle 1"/>
            <p:cNvSpPr>
              <a:spLocks noChangeArrowheads="1"/>
            </p:cNvSpPr>
            <p:nvPr/>
          </p:nvSpPr>
          <p:spPr bwMode="auto">
            <a:xfrm>
              <a:off x="5109286" y="2507186"/>
              <a:ext cx="3089019" cy="460689"/>
            </a:xfrm>
            <a:prstGeom prst="rect">
              <a:avLst/>
            </a:prstGeom>
            <a:solidFill>
              <a:srgbClr val="BBE0E3"/>
            </a:solidFill>
            <a:ln w="38160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buClr>
                  <a:srgbClr val="333399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1">
                  <a:solidFill>
                    <a:srgbClr val="333399"/>
                  </a:solidFill>
                  <a:latin typeface="Calibri" charset="0"/>
                </a:rPr>
                <a:t>uration of disease</a:t>
              </a:r>
            </a:p>
          </p:txBody>
        </p:sp>
        <p:sp>
          <p:nvSpPr>
            <p:cNvPr id="57349" name="Rectangle 2"/>
            <p:cNvSpPr>
              <a:spLocks noChangeArrowheads="1"/>
            </p:cNvSpPr>
            <p:nvPr/>
          </p:nvSpPr>
          <p:spPr bwMode="auto">
            <a:xfrm>
              <a:off x="5109286" y="1916113"/>
              <a:ext cx="3089019" cy="460689"/>
            </a:xfrm>
            <a:prstGeom prst="rect">
              <a:avLst/>
            </a:prstGeom>
            <a:solidFill>
              <a:srgbClr val="BBE0E3"/>
            </a:solidFill>
            <a:ln w="38160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buClr>
                  <a:srgbClr val="333399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1">
                  <a:solidFill>
                    <a:srgbClr val="333399"/>
                  </a:solidFill>
                  <a:latin typeface="Calibri" charset="0"/>
                </a:rPr>
                <a:t>ody weight</a:t>
              </a:r>
            </a:p>
          </p:txBody>
        </p:sp>
        <p:sp>
          <p:nvSpPr>
            <p:cNvPr id="57350" name="Rectangle 3"/>
            <p:cNvSpPr>
              <a:spLocks noChangeArrowheads="1"/>
            </p:cNvSpPr>
            <p:nvPr/>
          </p:nvSpPr>
          <p:spPr bwMode="auto">
            <a:xfrm>
              <a:off x="1215079" y="2507186"/>
              <a:ext cx="3089020" cy="460689"/>
            </a:xfrm>
            <a:prstGeom prst="rect">
              <a:avLst/>
            </a:prstGeom>
            <a:solidFill>
              <a:srgbClr val="BBE0E3"/>
            </a:solidFill>
            <a:ln w="38160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buClr>
                  <a:srgbClr val="333399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1">
                  <a:solidFill>
                    <a:srgbClr val="333399"/>
                  </a:solidFill>
                  <a:latin typeface="Calibri" charset="0"/>
                </a:rPr>
                <a:t>omplications</a:t>
              </a:r>
            </a:p>
          </p:txBody>
        </p:sp>
        <p:sp>
          <p:nvSpPr>
            <p:cNvPr id="57351" name="Rectangle 4"/>
            <p:cNvSpPr>
              <a:spLocks noChangeArrowheads="1"/>
            </p:cNvSpPr>
            <p:nvPr/>
          </p:nvSpPr>
          <p:spPr bwMode="auto">
            <a:xfrm>
              <a:off x="1215079" y="1916113"/>
              <a:ext cx="3089020" cy="460689"/>
            </a:xfrm>
            <a:prstGeom prst="rect">
              <a:avLst/>
            </a:prstGeom>
            <a:solidFill>
              <a:srgbClr val="BBE0E3"/>
            </a:solidFill>
            <a:ln w="38160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buClr>
                  <a:srgbClr val="333399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1">
                  <a:solidFill>
                    <a:srgbClr val="333399"/>
                  </a:solidFill>
                  <a:latin typeface="Calibri" charset="0"/>
                </a:rPr>
                <a:t>ge</a:t>
              </a:r>
            </a:p>
          </p:txBody>
        </p:sp>
        <p:sp>
          <p:nvSpPr>
            <p:cNvPr id="57352" name="Rectangle 6"/>
            <p:cNvSpPr>
              <a:spLocks noChangeArrowheads="1"/>
            </p:cNvSpPr>
            <p:nvPr/>
          </p:nvSpPr>
          <p:spPr bwMode="auto">
            <a:xfrm>
              <a:off x="611188" y="4077756"/>
              <a:ext cx="1879758" cy="721457"/>
            </a:xfrm>
            <a:prstGeom prst="rect">
              <a:avLst/>
            </a:prstGeom>
            <a:solidFill>
              <a:srgbClr val="FF6600"/>
            </a:solidFill>
            <a:ln w="3816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>
                  <a:srgbClr val="FFFFFF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>
                  <a:solidFill>
                    <a:srgbClr val="FFFFFF"/>
                  </a:solidFill>
                  <a:latin typeface="Calibri" charset="0"/>
                </a:rPr>
                <a:t>AGE</a:t>
              </a:r>
            </a:p>
          </p:txBody>
        </p:sp>
        <p:sp>
          <p:nvSpPr>
            <p:cNvPr id="57353" name="Rectangle 7"/>
            <p:cNvSpPr>
              <a:spLocks noChangeArrowheads="1"/>
            </p:cNvSpPr>
            <p:nvPr/>
          </p:nvSpPr>
          <p:spPr bwMode="auto">
            <a:xfrm>
              <a:off x="2624157" y="4077756"/>
              <a:ext cx="1879758" cy="721457"/>
            </a:xfrm>
            <a:prstGeom prst="rect">
              <a:avLst/>
            </a:prstGeom>
            <a:solidFill>
              <a:srgbClr val="FF6600"/>
            </a:solidFill>
            <a:ln w="3816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>
                  <a:srgbClr val="FFFFFF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>
                  <a:solidFill>
                    <a:srgbClr val="FFFFFF"/>
                  </a:solidFill>
                  <a:latin typeface="Calibri" charset="0"/>
                </a:rPr>
                <a:t>TARGET</a:t>
              </a:r>
            </a:p>
          </p:txBody>
        </p:sp>
        <p:sp>
          <p:nvSpPr>
            <p:cNvPr id="57354" name="Rectangle 8"/>
            <p:cNvSpPr>
              <a:spLocks noChangeArrowheads="1"/>
            </p:cNvSpPr>
            <p:nvPr/>
          </p:nvSpPr>
          <p:spPr bwMode="auto">
            <a:xfrm>
              <a:off x="4638607" y="4077756"/>
              <a:ext cx="1879758" cy="721457"/>
            </a:xfrm>
            <a:prstGeom prst="rect">
              <a:avLst/>
            </a:prstGeom>
            <a:solidFill>
              <a:srgbClr val="FF6600"/>
            </a:solidFill>
            <a:ln w="3816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>
                  <a:srgbClr val="FFFFFF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>
                  <a:solidFill>
                    <a:srgbClr val="FFFFFF"/>
                  </a:solidFill>
                  <a:latin typeface="Calibri" charset="0"/>
                </a:rPr>
                <a:t>RAPIDITY</a:t>
              </a:r>
            </a:p>
          </p:txBody>
        </p:sp>
        <p:sp>
          <p:nvSpPr>
            <p:cNvPr id="57355" name="Rectangle 9"/>
            <p:cNvSpPr>
              <a:spLocks noChangeArrowheads="1"/>
            </p:cNvSpPr>
            <p:nvPr/>
          </p:nvSpPr>
          <p:spPr bwMode="auto">
            <a:xfrm>
              <a:off x="6653055" y="4077756"/>
              <a:ext cx="1879758" cy="721457"/>
            </a:xfrm>
            <a:prstGeom prst="rect">
              <a:avLst/>
            </a:prstGeom>
            <a:solidFill>
              <a:srgbClr val="FF6600"/>
            </a:solidFill>
            <a:ln w="3816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>
                  <a:srgbClr val="FFFFFF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dirty="0">
                  <a:solidFill>
                    <a:srgbClr val="FFFFFF"/>
                  </a:solidFill>
                  <a:latin typeface="Calibri" charset="0"/>
                </a:rPr>
                <a:t>TIME FRAME</a:t>
              </a:r>
            </a:p>
          </p:txBody>
        </p:sp>
        <p:sp>
          <p:nvSpPr>
            <p:cNvPr id="57356" name="Rectangle 10"/>
            <p:cNvSpPr>
              <a:spLocks noChangeArrowheads="1"/>
            </p:cNvSpPr>
            <p:nvPr/>
          </p:nvSpPr>
          <p:spPr bwMode="auto">
            <a:xfrm>
              <a:off x="611188" y="4799213"/>
              <a:ext cx="1879758" cy="721457"/>
            </a:xfrm>
            <a:prstGeom prst="rect">
              <a:avLst/>
            </a:prstGeom>
            <a:solidFill>
              <a:srgbClr val="BBE0E3"/>
            </a:solidFill>
            <a:ln w="3816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>
                  <a:srgbClr val="000066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0066"/>
                  </a:solidFill>
                  <a:latin typeface="Calibri" charset="0"/>
                </a:rPr>
                <a:t>Younger</a:t>
              </a:r>
            </a:p>
          </p:txBody>
        </p:sp>
        <p:sp>
          <p:nvSpPr>
            <p:cNvPr id="57357" name="Rectangle 11"/>
            <p:cNvSpPr>
              <a:spLocks noChangeArrowheads="1"/>
            </p:cNvSpPr>
            <p:nvPr/>
          </p:nvSpPr>
          <p:spPr bwMode="auto">
            <a:xfrm>
              <a:off x="2624157" y="4799213"/>
              <a:ext cx="1879758" cy="721457"/>
            </a:xfrm>
            <a:prstGeom prst="rect">
              <a:avLst/>
            </a:prstGeom>
            <a:solidFill>
              <a:srgbClr val="BBE0E3"/>
            </a:solidFill>
            <a:ln w="3816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>
                  <a:srgbClr val="000066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0066"/>
                  </a:solidFill>
                  <a:latin typeface="Calibri" charset="0"/>
                </a:rPr>
                <a:t>Lower</a:t>
              </a:r>
            </a:p>
          </p:txBody>
        </p:sp>
        <p:sp>
          <p:nvSpPr>
            <p:cNvPr id="57358" name="Rectangle 12"/>
            <p:cNvSpPr>
              <a:spLocks noChangeArrowheads="1"/>
            </p:cNvSpPr>
            <p:nvPr/>
          </p:nvSpPr>
          <p:spPr bwMode="auto">
            <a:xfrm>
              <a:off x="4638607" y="4799213"/>
              <a:ext cx="1879758" cy="721457"/>
            </a:xfrm>
            <a:prstGeom prst="rect">
              <a:avLst/>
            </a:prstGeom>
            <a:solidFill>
              <a:srgbClr val="BBE0E3"/>
            </a:solidFill>
            <a:ln w="3816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>
                  <a:srgbClr val="000066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0066"/>
                  </a:solidFill>
                  <a:latin typeface="Calibri" charset="0"/>
                </a:rPr>
                <a:t>Faster</a:t>
              </a:r>
            </a:p>
          </p:txBody>
        </p:sp>
        <p:sp>
          <p:nvSpPr>
            <p:cNvPr id="57359" name="Rectangle 13"/>
            <p:cNvSpPr>
              <a:spLocks noChangeArrowheads="1"/>
            </p:cNvSpPr>
            <p:nvPr/>
          </p:nvSpPr>
          <p:spPr bwMode="auto">
            <a:xfrm>
              <a:off x="6653055" y="4799213"/>
              <a:ext cx="1879758" cy="721457"/>
            </a:xfrm>
            <a:prstGeom prst="rect">
              <a:avLst/>
            </a:prstGeom>
            <a:solidFill>
              <a:srgbClr val="BBE0E3"/>
            </a:solidFill>
            <a:ln w="3816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>
                  <a:srgbClr val="000066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0066"/>
                  </a:solidFill>
                  <a:latin typeface="Calibri" charset="0"/>
                </a:rPr>
                <a:t>3-6 months</a:t>
              </a:r>
            </a:p>
          </p:txBody>
        </p:sp>
        <p:sp>
          <p:nvSpPr>
            <p:cNvPr id="57360" name="Rectangle 14"/>
            <p:cNvSpPr>
              <a:spLocks noChangeArrowheads="1"/>
            </p:cNvSpPr>
            <p:nvPr/>
          </p:nvSpPr>
          <p:spPr bwMode="auto">
            <a:xfrm>
              <a:off x="611188" y="5522118"/>
              <a:ext cx="1879758" cy="721457"/>
            </a:xfrm>
            <a:prstGeom prst="rect">
              <a:avLst/>
            </a:prstGeom>
            <a:solidFill>
              <a:srgbClr val="BBE0E3"/>
            </a:solidFill>
            <a:ln w="3816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>
                  <a:srgbClr val="000066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0066"/>
                  </a:solidFill>
                  <a:latin typeface="Calibri" charset="0"/>
                </a:rPr>
                <a:t>Older</a:t>
              </a:r>
            </a:p>
          </p:txBody>
        </p:sp>
        <p:sp>
          <p:nvSpPr>
            <p:cNvPr id="57361" name="Rectangle 15"/>
            <p:cNvSpPr>
              <a:spLocks noChangeArrowheads="1"/>
            </p:cNvSpPr>
            <p:nvPr/>
          </p:nvSpPr>
          <p:spPr bwMode="auto">
            <a:xfrm>
              <a:off x="2624157" y="5522118"/>
              <a:ext cx="1879758" cy="721457"/>
            </a:xfrm>
            <a:prstGeom prst="rect">
              <a:avLst/>
            </a:prstGeom>
            <a:solidFill>
              <a:srgbClr val="BBE0E3"/>
            </a:solidFill>
            <a:ln w="3816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>
                  <a:srgbClr val="000066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0066"/>
                  </a:solidFill>
                  <a:latin typeface="Calibri" charset="0"/>
                </a:rPr>
                <a:t>Safer</a:t>
              </a:r>
            </a:p>
          </p:txBody>
        </p:sp>
        <p:sp>
          <p:nvSpPr>
            <p:cNvPr id="57362" name="Rectangle 16"/>
            <p:cNvSpPr>
              <a:spLocks noChangeArrowheads="1"/>
            </p:cNvSpPr>
            <p:nvPr/>
          </p:nvSpPr>
          <p:spPr bwMode="auto">
            <a:xfrm>
              <a:off x="4638607" y="5522118"/>
              <a:ext cx="1879758" cy="721457"/>
            </a:xfrm>
            <a:prstGeom prst="rect">
              <a:avLst/>
            </a:prstGeom>
            <a:solidFill>
              <a:srgbClr val="BBE0E3"/>
            </a:solidFill>
            <a:ln w="3816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>
                  <a:srgbClr val="000066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0066"/>
                  </a:solidFill>
                  <a:latin typeface="Calibri" charset="0"/>
                </a:rPr>
                <a:t>Slower</a:t>
              </a:r>
            </a:p>
          </p:txBody>
        </p:sp>
        <p:sp>
          <p:nvSpPr>
            <p:cNvPr id="57363" name="Rectangle 17"/>
            <p:cNvSpPr>
              <a:spLocks noChangeArrowheads="1"/>
            </p:cNvSpPr>
            <p:nvPr/>
          </p:nvSpPr>
          <p:spPr bwMode="auto">
            <a:xfrm>
              <a:off x="6653055" y="5522118"/>
              <a:ext cx="1879758" cy="721457"/>
            </a:xfrm>
            <a:prstGeom prst="rect">
              <a:avLst/>
            </a:prstGeom>
            <a:solidFill>
              <a:srgbClr val="BBE0E3"/>
            </a:solidFill>
            <a:ln w="3816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>
                  <a:srgbClr val="000066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0066"/>
                  </a:solidFill>
                  <a:latin typeface="Calibri" charset="0"/>
                </a:rPr>
                <a:t>9-12 months</a:t>
              </a:r>
            </a:p>
          </p:txBody>
        </p:sp>
        <p:sp>
          <p:nvSpPr>
            <p:cNvPr id="57364" name="Rectangle 18"/>
            <p:cNvSpPr>
              <a:spLocks noChangeArrowheads="1"/>
            </p:cNvSpPr>
            <p:nvPr/>
          </p:nvSpPr>
          <p:spPr bwMode="auto">
            <a:xfrm>
              <a:off x="879091" y="1916113"/>
              <a:ext cx="404073" cy="460689"/>
            </a:xfrm>
            <a:prstGeom prst="rect">
              <a:avLst/>
            </a:prstGeom>
            <a:solidFill>
              <a:srgbClr val="333399"/>
            </a:solidFill>
            <a:ln w="38160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>
                  <a:srgbClr val="FFFFFF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4000" b="1" dirty="0">
                  <a:solidFill>
                    <a:srgbClr val="FFFFFF"/>
                  </a:solidFill>
                  <a:latin typeface="Calibri" charset="0"/>
                </a:rPr>
                <a:t>A</a:t>
              </a:r>
            </a:p>
          </p:txBody>
        </p:sp>
        <p:sp>
          <p:nvSpPr>
            <p:cNvPr id="57365" name="Rectangle 19"/>
            <p:cNvSpPr>
              <a:spLocks noChangeArrowheads="1"/>
            </p:cNvSpPr>
            <p:nvPr/>
          </p:nvSpPr>
          <p:spPr bwMode="auto">
            <a:xfrm>
              <a:off x="879091" y="2507186"/>
              <a:ext cx="404073" cy="460689"/>
            </a:xfrm>
            <a:prstGeom prst="rect">
              <a:avLst/>
            </a:prstGeom>
            <a:solidFill>
              <a:srgbClr val="333399"/>
            </a:solidFill>
            <a:ln w="38160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>
                  <a:srgbClr val="FFFFFF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4000" b="1">
                  <a:solidFill>
                    <a:srgbClr val="FFFFFF"/>
                  </a:solidFill>
                  <a:latin typeface="Calibri" charset="0"/>
                </a:rPr>
                <a:t>C</a:t>
              </a:r>
            </a:p>
          </p:txBody>
        </p:sp>
        <p:sp>
          <p:nvSpPr>
            <p:cNvPr id="57366" name="Rectangle 20"/>
            <p:cNvSpPr>
              <a:spLocks noChangeArrowheads="1"/>
            </p:cNvSpPr>
            <p:nvPr/>
          </p:nvSpPr>
          <p:spPr bwMode="auto">
            <a:xfrm>
              <a:off x="4771818" y="2507186"/>
              <a:ext cx="404073" cy="460689"/>
            </a:xfrm>
            <a:prstGeom prst="rect">
              <a:avLst/>
            </a:prstGeom>
            <a:solidFill>
              <a:srgbClr val="333399"/>
            </a:solidFill>
            <a:ln w="38160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>
                  <a:srgbClr val="FFFFFF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4000" b="1">
                  <a:solidFill>
                    <a:srgbClr val="FFFFFF"/>
                  </a:solidFill>
                  <a:latin typeface="Calibri" charset="0"/>
                </a:rPr>
                <a:t>D</a:t>
              </a:r>
            </a:p>
          </p:txBody>
        </p:sp>
        <p:sp>
          <p:nvSpPr>
            <p:cNvPr id="57367" name="Rectangle 21"/>
            <p:cNvSpPr>
              <a:spLocks noChangeArrowheads="1"/>
            </p:cNvSpPr>
            <p:nvPr/>
          </p:nvSpPr>
          <p:spPr bwMode="auto">
            <a:xfrm>
              <a:off x="4773297" y="1916113"/>
              <a:ext cx="404074" cy="460689"/>
            </a:xfrm>
            <a:prstGeom prst="rect">
              <a:avLst/>
            </a:prstGeom>
            <a:solidFill>
              <a:srgbClr val="333399"/>
            </a:solidFill>
            <a:ln w="38160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>
                  <a:srgbClr val="FFFFFF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4000" b="1" dirty="0">
                  <a:solidFill>
                    <a:srgbClr val="FFFFFF"/>
                  </a:solidFill>
                  <a:latin typeface="Calibri" charset="0"/>
                </a:rPr>
                <a:t>B</a:t>
              </a:r>
            </a:p>
          </p:txBody>
        </p:sp>
        <p:sp>
          <p:nvSpPr>
            <p:cNvPr id="57368" name="Rectangle 19"/>
            <p:cNvSpPr>
              <a:spLocks noChangeArrowheads="1"/>
            </p:cNvSpPr>
            <p:nvPr/>
          </p:nvSpPr>
          <p:spPr bwMode="auto">
            <a:xfrm>
              <a:off x="2692243" y="3277738"/>
              <a:ext cx="404074" cy="394049"/>
            </a:xfrm>
            <a:prstGeom prst="rect">
              <a:avLst/>
            </a:prstGeom>
            <a:solidFill>
              <a:srgbClr val="CC0000"/>
            </a:solidFill>
            <a:ln w="3816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>
                  <a:srgbClr val="FFFFFF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4000" b="1">
                  <a:solidFill>
                    <a:schemeClr val="bg1"/>
                  </a:solidFill>
                  <a:latin typeface="Calibri" charset="0"/>
                </a:rPr>
                <a:t>E</a:t>
              </a:r>
            </a:p>
          </p:txBody>
        </p:sp>
        <p:sp>
          <p:nvSpPr>
            <p:cNvPr id="57369" name="Rectangle 3"/>
            <p:cNvSpPr>
              <a:spLocks noChangeArrowheads="1"/>
            </p:cNvSpPr>
            <p:nvPr/>
          </p:nvSpPr>
          <p:spPr bwMode="auto">
            <a:xfrm>
              <a:off x="3094836" y="3277738"/>
              <a:ext cx="4028898" cy="394049"/>
            </a:xfrm>
            <a:prstGeom prst="rect">
              <a:avLst/>
            </a:prstGeom>
            <a:solidFill>
              <a:srgbClr val="BBE0E3"/>
            </a:solidFill>
            <a:ln w="3816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buClr>
                  <a:srgbClr val="333399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1">
                  <a:solidFill>
                    <a:srgbClr val="CC0000"/>
                  </a:solidFill>
                  <a:latin typeface="Calibri" charset="0"/>
                </a:rPr>
                <a:t>mpowerment / economics</a:t>
              </a:r>
            </a:p>
          </p:txBody>
        </p:sp>
      </p:grp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4562803" y="6581001"/>
            <a:ext cx="46025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it-IT" sz="1200" i="1" dirty="0"/>
              <a:t>Pozzilli </a:t>
            </a:r>
            <a:r>
              <a:rPr lang="it-IT" sz="1200" i="1" dirty="0" err="1"/>
              <a:t>P</a:t>
            </a:r>
            <a:r>
              <a:rPr lang="it-IT" sz="1200" i="1" dirty="0"/>
              <a:t> et al. </a:t>
            </a:r>
            <a:r>
              <a:rPr lang="it-IT" sz="1200" i="1" dirty="0" err="1"/>
              <a:t>Diabetes</a:t>
            </a:r>
            <a:r>
              <a:rPr lang="it-IT" sz="1200" i="1" dirty="0"/>
              <a:t> </a:t>
            </a:r>
            <a:r>
              <a:rPr lang="it-IT" sz="1200" i="1" dirty="0" err="1"/>
              <a:t>Metab</a:t>
            </a:r>
            <a:r>
              <a:rPr lang="it-IT" sz="1200" i="1" dirty="0"/>
              <a:t> Res Rev</a:t>
            </a:r>
            <a:r>
              <a:rPr lang="it-IT" sz="1200" i="1" dirty="0" smtClean="0"/>
              <a:t>. 2010. 26: 239-244</a:t>
            </a:r>
            <a:endParaRPr lang="it-IT" sz="1200" i="1" dirty="0"/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472729" y="12199"/>
            <a:ext cx="6180147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GB" sz="2000" b="1" u="sng" dirty="0" smtClean="0">
                <a:solidFill>
                  <a:schemeClr val="tx2">
                    <a:lumMod val="75000"/>
                  </a:schemeClr>
                </a:solidFill>
                <a:cs typeface="+mn-cs"/>
              </a:rPr>
              <a:t>Towards the personalization of glycaemic targets</a:t>
            </a:r>
          </a:p>
          <a:p>
            <a:pPr algn="ctr" eaLnBrk="1" hangingPunct="1">
              <a:defRPr/>
            </a:pPr>
            <a:r>
              <a:rPr lang="en-GB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ABCD(E) approach</a:t>
            </a:r>
            <a:r>
              <a:rPr lang="en-GB" sz="2000" b="1" u="sng" dirty="0" smtClean="0">
                <a:solidFill>
                  <a:schemeClr val="tx2">
                    <a:lumMod val="75000"/>
                  </a:schemeClr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17767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508803" y="5263638"/>
            <a:ext cx="8016658" cy="1081087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63491" name="Line 3"/>
          <p:cNvSpPr>
            <a:spLocks noChangeShapeType="1"/>
          </p:cNvSpPr>
          <p:nvPr/>
        </p:nvSpPr>
        <p:spPr bwMode="auto">
          <a:xfrm>
            <a:off x="4602570" y="5006463"/>
            <a:ext cx="1425" cy="360362"/>
          </a:xfrm>
          <a:prstGeom prst="line">
            <a:avLst/>
          </a:prstGeom>
          <a:noFill/>
          <a:ln w="38160">
            <a:solidFill>
              <a:srgbClr val="000066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>
            <a:off x="4593045" y="4417500"/>
            <a:ext cx="1425" cy="269875"/>
          </a:xfrm>
          <a:prstGeom prst="line">
            <a:avLst/>
          </a:prstGeom>
          <a:noFill/>
          <a:ln w="38160">
            <a:solidFill>
              <a:srgbClr val="000066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>
            <a:off x="6753632" y="5265225"/>
            <a:ext cx="1426" cy="2159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3810114" y="4704838"/>
            <a:ext cx="1585086" cy="36830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FFFFFF"/>
              </a:buClr>
            </a:pPr>
            <a:r>
              <a:rPr lang="en-GB" sz="1800" b="1">
                <a:solidFill>
                  <a:srgbClr val="FFFFFF"/>
                </a:solidFill>
                <a:latin typeface="Calibri" charset="0"/>
              </a:rPr>
              <a:t>METFORMIN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3924300" y="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389232" y="1898138"/>
            <a:ext cx="1841665" cy="431800"/>
          </a:xfrm>
          <a:prstGeom prst="rect">
            <a:avLst/>
          </a:prstGeom>
          <a:solidFill>
            <a:srgbClr val="000066"/>
          </a:solidFill>
          <a:ln w="38160">
            <a:solidFill>
              <a:srgbClr val="00006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FFFF"/>
                </a:solidFill>
                <a:latin typeface="Calibri" charset="0"/>
              </a:rPr>
              <a:t>AGE (years)</a:t>
            </a: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389232" y="2418838"/>
            <a:ext cx="1841665" cy="431800"/>
          </a:xfrm>
          <a:prstGeom prst="rect">
            <a:avLst/>
          </a:prstGeom>
          <a:solidFill>
            <a:srgbClr val="000066"/>
          </a:solidFill>
          <a:ln w="38160">
            <a:solidFill>
              <a:srgbClr val="00006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FFFFFF"/>
                </a:solidFill>
                <a:latin typeface="Calibri" charset="0"/>
              </a:rPr>
              <a:t>COMPLICATIONS</a:t>
            </a:r>
          </a:p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FFFFFF"/>
                </a:solidFill>
                <a:latin typeface="Calibri" charset="0"/>
              </a:rPr>
              <a:t>DURATION&gt;10yrs</a:t>
            </a: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389232" y="2923663"/>
            <a:ext cx="1841665" cy="431800"/>
          </a:xfrm>
          <a:prstGeom prst="rect">
            <a:avLst/>
          </a:prstGeom>
          <a:solidFill>
            <a:srgbClr val="000066"/>
          </a:solidFill>
          <a:ln w="38160">
            <a:solidFill>
              <a:srgbClr val="00006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FFFF"/>
                </a:solidFill>
                <a:latin typeface="Calibri" charset="0"/>
              </a:rPr>
              <a:t>HbA1c</a:t>
            </a:r>
            <a:r>
              <a:rPr lang="en-GB" b="1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b="1">
                <a:solidFill>
                  <a:srgbClr val="FFFFFF"/>
                </a:solidFill>
                <a:latin typeface="Calibri" charset="0"/>
              </a:rPr>
              <a:t>(%)</a:t>
            </a:r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>
            <a:off x="674790" y="3482463"/>
            <a:ext cx="7758653" cy="1587"/>
          </a:xfrm>
          <a:prstGeom prst="line">
            <a:avLst/>
          </a:prstGeom>
          <a:noFill/>
          <a:ln w="381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3811744" y="3625338"/>
            <a:ext cx="1616446" cy="365125"/>
          </a:xfrm>
          <a:prstGeom prst="rect">
            <a:avLst/>
          </a:prstGeom>
          <a:solidFill>
            <a:srgbClr val="BBE0E3"/>
          </a:solidFill>
          <a:ln w="38160">
            <a:solidFill>
              <a:srgbClr val="00006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000066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000066"/>
                </a:solidFill>
                <a:latin typeface="Calibri" charset="0"/>
              </a:rPr>
              <a:t>HbA1c</a:t>
            </a:r>
            <a:r>
              <a:rPr lang="en-GB" b="1">
                <a:solidFill>
                  <a:srgbClr val="000066"/>
                </a:solidFill>
                <a:latin typeface="Calibri" charset="0"/>
                <a:cs typeface="Arial" charset="0"/>
              </a:rPr>
              <a:t>≥ 9%</a:t>
            </a: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3811744" y="4057138"/>
            <a:ext cx="1616446" cy="365125"/>
          </a:xfrm>
          <a:prstGeom prst="rect">
            <a:avLst/>
          </a:prstGeom>
          <a:solidFill>
            <a:srgbClr val="BBE0E3"/>
          </a:solidFill>
          <a:ln w="38160">
            <a:solidFill>
              <a:srgbClr val="00006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000066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000066"/>
                </a:solidFill>
                <a:latin typeface="Calibri" charset="0"/>
              </a:rPr>
              <a:t>HbA1c</a:t>
            </a:r>
            <a:r>
              <a:rPr lang="en-GB" b="1">
                <a:solidFill>
                  <a:srgbClr val="000066"/>
                </a:solidFill>
                <a:latin typeface="Calibri" charset="0"/>
                <a:cs typeface="Arial" charset="0"/>
              </a:rPr>
              <a:t>&lt; 9%</a:t>
            </a:r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5588424" y="3842825"/>
            <a:ext cx="1163156" cy="1588"/>
          </a:xfrm>
          <a:prstGeom prst="line">
            <a:avLst/>
          </a:prstGeom>
          <a:noFill/>
          <a:ln w="38160">
            <a:solidFill>
              <a:srgbClr val="000066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6919025" y="3625338"/>
            <a:ext cx="1810306" cy="433387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FFFF"/>
                </a:solidFill>
                <a:latin typeface="Calibri" charset="0"/>
              </a:rPr>
              <a:t>Insulin</a:t>
            </a:r>
            <a:r>
              <a:rPr lang="en-GB" b="1">
                <a:solidFill>
                  <a:srgbClr val="000066"/>
                </a:solidFill>
                <a:latin typeface="Calibri" charset="0"/>
              </a:rPr>
              <a:t> </a:t>
            </a:r>
            <a:r>
              <a:rPr lang="en-GB" b="1">
                <a:solidFill>
                  <a:srgbClr val="FFFFFF"/>
                </a:solidFill>
                <a:latin typeface="Calibri" charset="0"/>
              </a:rPr>
              <a:t>treatment</a:t>
            </a:r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2458306" y="1898138"/>
            <a:ext cx="1874449" cy="431800"/>
          </a:xfrm>
          <a:prstGeom prst="rect">
            <a:avLst/>
          </a:prstGeom>
          <a:solidFill>
            <a:srgbClr val="008000"/>
          </a:solidFill>
          <a:ln w="38160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>
                <a:solidFill>
                  <a:srgbClr val="FFFFFF"/>
                </a:solidFill>
                <a:latin typeface="Calibri" charset="0"/>
              </a:rPr>
              <a:t>15-40</a:t>
            </a:r>
          </a:p>
        </p:txBody>
      </p:sp>
      <p:sp>
        <p:nvSpPr>
          <p:cNvPr id="63507" name="Rectangle 19"/>
          <p:cNvSpPr>
            <a:spLocks noChangeArrowheads="1"/>
          </p:cNvSpPr>
          <p:nvPr/>
        </p:nvSpPr>
        <p:spPr bwMode="auto">
          <a:xfrm>
            <a:off x="4690331" y="1898138"/>
            <a:ext cx="1874449" cy="431800"/>
          </a:xfrm>
          <a:prstGeom prst="rect">
            <a:avLst/>
          </a:prstGeom>
          <a:solidFill>
            <a:srgbClr val="FF9933"/>
          </a:solidFill>
          <a:ln w="38160">
            <a:solidFill>
              <a:srgbClr val="FF9933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>
                <a:solidFill>
                  <a:srgbClr val="FFFFFF"/>
                </a:solidFill>
                <a:latin typeface="Calibri" charset="0"/>
              </a:rPr>
              <a:t>40-70</a:t>
            </a:r>
          </a:p>
        </p:txBody>
      </p:sp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6864096" y="1898138"/>
            <a:ext cx="1874449" cy="431800"/>
          </a:xfrm>
          <a:prstGeom prst="rect">
            <a:avLst/>
          </a:prstGeom>
          <a:solidFill>
            <a:srgbClr val="FF0000"/>
          </a:solidFill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solidFill>
                  <a:srgbClr val="FFFFFF"/>
                </a:solidFill>
                <a:latin typeface="Calibri" charset="0"/>
              </a:rPr>
              <a:t>&gt;70</a:t>
            </a:r>
          </a:p>
        </p:txBody>
      </p:sp>
      <p:sp>
        <p:nvSpPr>
          <p:cNvPr id="63509" name="Rectangle 21"/>
          <p:cNvSpPr>
            <a:spLocks noChangeArrowheads="1"/>
          </p:cNvSpPr>
          <p:nvPr/>
        </p:nvSpPr>
        <p:spPr bwMode="auto">
          <a:xfrm>
            <a:off x="2407961" y="2418838"/>
            <a:ext cx="905152" cy="431800"/>
          </a:xfrm>
          <a:prstGeom prst="rect">
            <a:avLst/>
          </a:prstGeom>
          <a:solidFill>
            <a:srgbClr val="008000"/>
          </a:solidFill>
          <a:ln w="38160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>
                <a:solidFill>
                  <a:srgbClr val="FFFFFF"/>
                </a:solidFill>
                <a:latin typeface="Calibri" charset="0"/>
              </a:rPr>
              <a:t>-</a:t>
            </a:r>
          </a:p>
        </p:txBody>
      </p:sp>
      <p:sp>
        <p:nvSpPr>
          <p:cNvPr id="63510" name="Rectangle 22"/>
          <p:cNvSpPr>
            <a:spLocks noChangeArrowheads="1"/>
          </p:cNvSpPr>
          <p:nvPr/>
        </p:nvSpPr>
        <p:spPr bwMode="auto">
          <a:xfrm>
            <a:off x="4639986" y="2418838"/>
            <a:ext cx="905152" cy="431800"/>
          </a:xfrm>
          <a:prstGeom prst="rect">
            <a:avLst/>
          </a:prstGeom>
          <a:solidFill>
            <a:srgbClr val="FF9933"/>
          </a:solidFill>
          <a:ln w="38160">
            <a:solidFill>
              <a:srgbClr val="FF9933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>
                <a:solidFill>
                  <a:srgbClr val="FFFFFF"/>
                </a:solidFill>
                <a:latin typeface="Calibri" charset="0"/>
              </a:rPr>
              <a:t>-</a:t>
            </a:r>
          </a:p>
        </p:txBody>
      </p:sp>
      <p:sp>
        <p:nvSpPr>
          <p:cNvPr id="63511" name="Rectangle 23"/>
          <p:cNvSpPr>
            <a:spLocks noChangeArrowheads="1"/>
          </p:cNvSpPr>
          <p:nvPr/>
        </p:nvSpPr>
        <p:spPr bwMode="auto">
          <a:xfrm>
            <a:off x="6813751" y="2418838"/>
            <a:ext cx="905152" cy="431800"/>
          </a:xfrm>
          <a:prstGeom prst="rect">
            <a:avLst/>
          </a:prstGeom>
          <a:solidFill>
            <a:srgbClr val="FF0000"/>
          </a:solidFill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>
                <a:solidFill>
                  <a:srgbClr val="FFFFFF"/>
                </a:solidFill>
                <a:latin typeface="Calibri" charset="0"/>
              </a:rPr>
              <a:t>-</a:t>
            </a:r>
          </a:p>
        </p:txBody>
      </p:sp>
      <p:sp>
        <p:nvSpPr>
          <p:cNvPr id="63512" name="Rectangle 24"/>
          <p:cNvSpPr>
            <a:spLocks noChangeArrowheads="1"/>
          </p:cNvSpPr>
          <p:nvPr/>
        </p:nvSpPr>
        <p:spPr bwMode="auto">
          <a:xfrm>
            <a:off x="3487461" y="2418838"/>
            <a:ext cx="905152" cy="431800"/>
          </a:xfrm>
          <a:prstGeom prst="rect">
            <a:avLst/>
          </a:prstGeom>
          <a:solidFill>
            <a:srgbClr val="008000"/>
          </a:solidFill>
          <a:ln w="38160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>
                <a:solidFill>
                  <a:srgbClr val="FFFFFF"/>
                </a:solidFill>
                <a:latin typeface="Calibri" charset="0"/>
              </a:rPr>
              <a:t>+</a:t>
            </a:r>
          </a:p>
        </p:txBody>
      </p:sp>
      <p:sp>
        <p:nvSpPr>
          <p:cNvPr id="63513" name="Rectangle 25"/>
          <p:cNvSpPr>
            <a:spLocks noChangeArrowheads="1"/>
          </p:cNvSpPr>
          <p:nvPr/>
        </p:nvSpPr>
        <p:spPr bwMode="auto">
          <a:xfrm>
            <a:off x="5719486" y="2418838"/>
            <a:ext cx="905152" cy="431800"/>
          </a:xfrm>
          <a:prstGeom prst="rect">
            <a:avLst/>
          </a:prstGeom>
          <a:solidFill>
            <a:srgbClr val="FF9933"/>
          </a:solidFill>
          <a:ln w="38160">
            <a:solidFill>
              <a:srgbClr val="FF9933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>
                <a:solidFill>
                  <a:srgbClr val="FFFFFF"/>
                </a:solidFill>
                <a:latin typeface="Calibri" charset="0"/>
              </a:rPr>
              <a:t>+</a:t>
            </a:r>
          </a:p>
        </p:txBody>
      </p:sp>
      <p:sp>
        <p:nvSpPr>
          <p:cNvPr id="63514" name="Rectangle 26"/>
          <p:cNvSpPr>
            <a:spLocks noChangeArrowheads="1"/>
          </p:cNvSpPr>
          <p:nvPr/>
        </p:nvSpPr>
        <p:spPr bwMode="auto">
          <a:xfrm>
            <a:off x="7893251" y="2418838"/>
            <a:ext cx="905152" cy="431800"/>
          </a:xfrm>
          <a:prstGeom prst="rect">
            <a:avLst/>
          </a:prstGeom>
          <a:solidFill>
            <a:srgbClr val="FF0000"/>
          </a:solidFill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>
                <a:solidFill>
                  <a:srgbClr val="FFFFFF"/>
                </a:solidFill>
                <a:latin typeface="Calibri" charset="0"/>
              </a:rPr>
              <a:t>+</a:t>
            </a:r>
          </a:p>
        </p:txBody>
      </p:sp>
      <p:sp>
        <p:nvSpPr>
          <p:cNvPr id="63515" name="Rectangle 27"/>
          <p:cNvSpPr>
            <a:spLocks noChangeArrowheads="1"/>
          </p:cNvSpPr>
          <p:nvPr/>
        </p:nvSpPr>
        <p:spPr bwMode="auto">
          <a:xfrm>
            <a:off x="2407961" y="2923663"/>
            <a:ext cx="905152" cy="431800"/>
          </a:xfrm>
          <a:prstGeom prst="rect">
            <a:avLst/>
          </a:prstGeom>
          <a:solidFill>
            <a:srgbClr val="FFFFFF"/>
          </a:solidFill>
          <a:ln w="38160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000066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>
                <a:solidFill>
                  <a:srgbClr val="000066"/>
                </a:solidFill>
                <a:latin typeface="Calibri" charset="0"/>
              </a:rPr>
              <a:t>&lt;6</a:t>
            </a:r>
          </a:p>
        </p:txBody>
      </p:sp>
      <p:sp>
        <p:nvSpPr>
          <p:cNvPr id="63516" name="Rectangle 28"/>
          <p:cNvSpPr>
            <a:spLocks noChangeArrowheads="1"/>
          </p:cNvSpPr>
          <p:nvPr/>
        </p:nvSpPr>
        <p:spPr bwMode="auto">
          <a:xfrm>
            <a:off x="4639986" y="2923663"/>
            <a:ext cx="905152" cy="431800"/>
          </a:xfrm>
          <a:prstGeom prst="rect">
            <a:avLst/>
          </a:prstGeom>
          <a:solidFill>
            <a:srgbClr val="FFFFFF"/>
          </a:solidFill>
          <a:ln w="38160">
            <a:solidFill>
              <a:srgbClr val="FF9933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000066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>
                <a:solidFill>
                  <a:srgbClr val="000066"/>
                </a:solidFill>
                <a:latin typeface="Calibri" charset="0"/>
              </a:rPr>
              <a:t>&lt;6.5</a:t>
            </a:r>
          </a:p>
        </p:txBody>
      </p:sp>
      <p:sp>
        <p:nvSpPr>
          <p:cNvPr id="63517" name="Rectangle 29"/>
          <p:cNvSpPr>
            <a:spLocks noChangeArrowheads="1"/>
          </p:cNvSpPr>
          <p:nvPr/>
        </p:nvSpPr>
        <p:spPr bwMode="auto">
          <a:xfrm>
            <a:off x="6813751" y="2923663"/>
            <a:ext cx="905152" cy="431800"/>
          </a:xfrm>
          <a:prstGeom prst="rect">
            <a:avLst/>
          </a:prstGeom>
          <a:solidFill>
            <a:srgbClr val="FFFFFF"/>
          </a:solidFill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000066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>
                <a:solidFill>
                  <a:srgbClr val="000066"/>
                </a:solidFill>
                <a:latin typeface="Calibri" charset="0"/>
              </a:rPr>
              <a:t>&lt;7</a:t>
            </a:r>
          </a:p>
        </p:txBody>
      </p:sp>
      <p:sp>
        <p:nvSpPr>
          <p:cNvPr id="63518" name="Rectangle 30"/>
          <p:cNvSpPr>
            <a:spLocks noChangeArrowheads="1"/>
          </p:cNvSpPr>
          <p:nvPr/>
        </p:nvSpPr>
        <p:spPr bwMode="auto">
          <a:xfrm>
            <a:off x="3487461" y="2923663"/>
            <a:ext cx="905152" cy="431800"/>
          </a:xfrm>
          <a:prstGeom prst="rect">
            <a:avLst/>
          </a:prstGeom>
          <a:solidFill>
            <a:srgbClr val="FFFFFF"/>
          </a:solidFill>
          <a:ln w="38160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000066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>
                <a:solidFill>
                  <a:srgbClr val="000066"/>
                </a:solidFill>
                <a:latin typeface="Calibri" charset="0"/>
              </a:rPr>
              <a:t>&lt;6.5</a:t>
            </a:r>
          </a:p>
        </p:txBody>
      </p:sp>
      <p:sp>
        <p:nvSpPr>
          <p:cNvPr id="63519" name="Rectangle 31"/>
          <p:cNvSpPr>
            <a:spLocks noChangeArrowheads="1"/>
          </p:cNvSpPr>
          <p:nvPr/>
        </p:nvSpPr>
        <p:spPr bwMode="auto">
          <a:xfrm>
            <a:off x="5719486" y="2923663"/>
            <a:ext cx="905152" cy="431800"/>
          </a:xfrm>
          <a:prstGeom prst="rect">
            <a:avLst/>
          </a:prstGeom>
          <a:solidFill>
            <a:srgbClr val="FFFFFF"/>
          </a:solidFill>
          <a:ln w="38160">
            <a:solidFill>
              <a:srgbClr val="FF9933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000066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>
                <a:solidFill>
                  <a:srgbClr val="000066"/>
                </a:solidFill>
                <a:latin typeface="Calibri" charset="0"/>
              </a:rPr>
              <a:t>6.5-7</a:t>
            </a:r>
          </a:p>
        </p:txBody>
      </p:sp>
      <p:sp>
        <p:nvSpPr>
          <p:cNvPr id="63520" name="Rectangle 32"/>
          <p:cNvSpPr>
            <a:spLocks noChangeArrowheads="1"/>
          </p:cNvSpPr>
          <p:nvPr/>
        </p:nvSpPr>
        <p:spPr bwMode="auto">
          <a:xfrm>
            <a:off x="7893251" y="2923663"/>
            <a:ext cx="905152" cy="431800"/>
          </a:xfrm>
          <a:prstGeom prst="rect">
            <a:avLst/>
          </a:prstGeom>
          <a:solidFill>
            <a:srgbClr val="FFFFFF"/>
          </a:solidFill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000066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>
                <a:solidFill>
                  <a:srgbClr val="000066"/>
                </a:solidFill>
                <a:latin typeface="Calibri" charset="0"/>
              </a:rPr>
              <a:t>7-8</a:t>
            </a:r>
          </a:p>
        </p:txBody>
      </p:sp>
      <p:sp>
        <p:nvSpPr>
          <p:cNvPr id="63521" name="Line 33"/>
          <p:cNvSpPr>
            <a:spLocks noChangeShapeType="1"/>
          </p:cNvSpPr>
          <p:nvPr/>
        </p:nvSpPr>
        <p:spPr bwMode="auto">
          <a:xfrm>
            <a:off x="4593045" y="3482463"/>
            <a:ext cx="1425" cy="142875"/>
          </a:xfrm>
          <a:prstGeom prst="line">
            <a:avLst/>
          </a:prstGeom>
          <a:noFill/>
          <a:ln w="381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" name="Titolo 1"/>
          <p:cNvSpPr txBox="1">
            <a:spLocks/>
          </p:cNvSpPr>
          <p:nvPr/>
        </p:nvSpPr>
        <p:spPr>
          <a:xfrm>
            <a:off x="233042" y="265582"/>
            <a:ext cx="8634217" cy="13398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4562803" y="6581001"/>
            <a:ext cx="46025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it-IT" sz="1200" i="1" dirty="0"/>
              <a:t>Pozzilli </a:t>
            </a:r>
            <a:r>
              <a:rPr lang="it-IT" sz="1200" i="1" dirty="0" err="1"/>
              <a:t>P</a:t>
            </a:r>
            <a:r>
              <a:rPr lang="it-IT" sz="1200" i="1" dirty="0"/>
              <a:t> et al. </a:t>
            </a:r>
            <a:r>
              <a:rPr lang="it-IT" sz="1200" i="1" dirty="0" err="1"/>
              <a:t>Diabetes</a:t>
            </a:r>
            <a:r>
              <a:rPr lang="it-IT" sz="1200" i="1" dirty="0"/>
              <a:t> </a:t>
            </a:r>
            <a:r>
              <a:rPr lang="it-IT" sz="1200" i="1" dirty="0" err="1"/>
              <a:t>Metab</a:t>
            </a:r>
            <a:r>
              <a:rPr lang="it-IT" sz="1200" i="1" dirty="0"/>
              <a:t> Res Rev</a:t>
            </a:r>
            <a:r>
              <a:rPr lang="it-IT" sz="1200" i="1" dirty="0" smtClean="0"/>
              <a:t>. </a:t>
            </a:r>
            <a:r>
              <a:rPr lang="it-IT" sz="1200" i="1" dirty="0" err="1" smtClean="0"/>
              <a:t>vol</a:t>
            </a:r>
            <a:r>
              <a:rPr lang="it-IT" sz="1200" i="1" dirty="0" smtClean="0"/>
              <a:t> 26 (2010)</a:t>
            </a:r>
            <a:endParaRPr lang="it-IT" sz="1200" i="1" dirty="0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863599" y="5366825"/>
            <a:ext cx="7569843" cy="854746"/>
          </a:xfrm>
          <a:prstGeom prst="rect">
            <a:avLst/>
          </a:prstGeom>
          <a:solidFill>
            <a:srgbClr val="EAEAEA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7945" tIns="41910" rIns="67945" bIns="4191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7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ÇlÇr ñæí©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ÇlÇr ñæí©" charset="0"/>
              </a:rPr>
              <a:t>Physician should choose drug according to patient's risk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ÇlÇr ñæí©" charset="0"/>
              </a:rPr>
              <a:t>of weight gain, hypoglycaemia, cardio-renal complications </a:t>
            </a:r>
            <a:endParaRPr kumimoji="0" lang="it-IT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18</a:t>
            </a:fld>
            <a:endParaRPr lang="en-US"/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1472729" y="12199"/>
            <a:ext cx="6180147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GB" sz="2000" b="1" u="sng" dirty="0" smtClean="0">
                <a:solidFill>
                  <a:schemeClr val="tx2">
                    <a:lumMod val="75000"/>
                  </a:schemeClr>
                </a:solidFill>
                <a:cs typeface="+mn-cs"/>
              </a:rPr>
              <a:t>Towards the personalization of glycaemic targets</a:t>
            </a:r>
          </a:p>
          <a:p>
            <a:pPr algn="ctr" eaLnBrk="1" hangingPunct="1">
              <a:defRPr/>
            </a:pPr>
            <a:r>
              <a:rPr lang="en-GB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ABCD(E) approach</a:t>
            </a:r>
            <a:r>
              <a:rPr lang="en-GB" sz="2000" b="1" u="sng" dirty="0" smtClean="0">
                <a:solidFill>
                  <a:schemeClr val="tx2">
                    <a:lumMod val="75000"/>
                  </a:schemeClr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6547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71438" y="1773400"/>
            <a:ext cx="8964612" cy="4175125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GB" sz="2000" dirty="0" smtClean="0">
                <a:solidFill>
                  <a:srgbClr val="262626"/>
                </a:solidFill>
                <a:cs typeface="Arial" charset="0"/>
              </a:rPr>
              <a:t>Patients with CKD have more probabilities to have a poor glycaemic control and are exposed to an increased risk of hypoglycaemia</a:t>
            </a:r>
          </a:p>
          <a:p>
            <a:pPr eaLnBrk="1" hangingPunct="1">
              <a:lnSpc>
                <a:spcPct val="120000"/>
              </a:lnSpc>
            </a:pPr>
            <a:endParaRPr lang="en-GB" sz="2000" dirty="0" smtClean="0">
              <a:solidFill>
                <a:srgbClr val="262626"/>
              </a:solidFill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GB" sz="2000" dirty="0" smtClean="0">
                <a:solidFill>
                  <a:srgbClr val="262626"/>
                </a:solidFill>
                <a:cs typeface="Arial" charset="0"/>
              </a:rPr>
              <a:t>Most of the </a:t>
            </a:r>
            <a:r>
              <a:rPr lang="en-GB" sz="2000" dirty="0" err="1" smtClean="0">
                <a:solidFill>
                  <a:srgbClr val="262626"/>
                </a:solidFill>
                <a:cs typeface="Arial" charset="0"/>
              </a:rPr>
              <a:t>antidiabetic</a:t>
            </a:r>
            <a:r>
              <a:rPr lang="en-GB" sz="2000" dirty="0" smtClean="0">
                <a:solidFill>
                  <a:srgbClr val="262626"/>
                </a:solidFill>
                <a:cs typeface="Arial" charset="0"/>
              </a:rPr>
              <a:t> drugs are contraindicated or show serious side effects in patients who suffered from type 2 diabetes with kidney disease  </a:t>
            </a:r>
          </a:p>
          <a:p>
            <a:pPr lvl="1" eaLnBrk="1" hangingPunct="1">
              <a:lnSpc>
                <a:spcPct val="120000"/>
              </a:lnSpc>
            </a:pPr>
            <a:r>
              <a:rPr lang="en-GB" sz="1600" dirty="0" smtClean="0">
                <a:solidFill>
                  <a:srgbClr val="262626"/>
                </a:solidFill>
                <a:cs typeface="Arial" charset="0"/>
              </a:rPr>
              <a:t>The most common are: water retention, </a:t>
            </a:r>
            <a:r>
              <a:rPr lang="en-GB" sz="1600" dirty="0" err="1" smtClean="0">
                <a:solidFill>
                  <a:srgbClr val="262626"/>
                </a:solidFill>
                <a:cs typeface="Arial" charset="0"/>
              </a:rPr>
              <a:t>edema</a:t>
            </a:r>
            <a:r>
              <a:rPr lang="en-GB" sz="1600" dirty="0" smtClean="0">
                <a:solidFill>
                  <a:srgbClr val="262626"/>
                </a:solidFill>
                <a:cs typeface="Arial" charset="0"/>
              </a:rPr>
              <a:t> and hypoglycaemia</a:t>
            </a:r>
          </a:p>
          <a:p>
            <a:pPr eaLnBrk="1" hangingPunct="1">
              <a:lnSpc>
                <a:spcPct val="120000"/>
              </a:lnSpc>
            </a:pPr>
            <a:endParaRPr lang="en-GB" sz="2000" dirty="0" smtClean="0">
              <a:solidFill>
                <a:srgbClr val="262626"/>
              </a:solidFill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GB" sz="2000" dirty="0" smtClean="0">
                <a:solidFill>
                  <a:srgbClr val="262626"/>
                </a:solidFill>
                <a:cs typeface="Arial" charset="0"/>
              </a:rPr>
              <a:t>There is an important not satisfied clinical need for a safe and effective oral </a:t>
            </a:r>
            <a:r>
              <a:rPr lang="en-GB" sz="2000" dirty="0" err="1" smtClean="0">
                <a:solidFill>
                  <a:srgbClr val="262626"/>
                </a:solidFill>
                <a:cs typeface="Arial" charset="0"/>
              </a:rPr>
              <a:t>hypoglicaemic</a:t>
            </a:r>
            <a:r>
              <a:rPr lang="en-GB" sz="2000" dirty="0" smtClean="0">
                <a:solidFill>
                  <a:srgbClr val="262626"/>
                </a:solidFill>
                <a:cs typeface="Arial" charset="0"/>
              </a:rPr>
              <a:t> therapy without:</a:t>
            </a:r>
          </a:p>
          <a:p>
            <a:pPr lvl="1" eaLnBrk="1" hangingPunct="1">
              <a:lnSpc>
                <a:spcPct val="120000"/>
              </a:lnSpc>
            </a:pPr>
            <a:r>
              <a:rPr lang="en-GB" sz="1600" dirty="0" smtClean="0">
                <a:solidFill>
                  <a:srgbClr val="262626"/>
                </a:solidFill>
                <a:cs typeface="Arial" charset="0"/>
              </a:rPr>
              <a:t>need for dose adaptation in any grade of renal failure</a:t>
            </a:r>
          </a:p>
          <a:p>
            <a:pPr lvl="1" eaLnBrk="1" hangingPunct="1">
              <a:lnSpc>
                <a:spcPct val="120000"/>
              </a:lnSpc>
            </a:pPr>
            <a:r>
              <a:rPr lang="en-GB" sz="1600" dirty="0" smtClean="0">
                <a:solidFill>
                  <a:srgbClr val="262626"/>
                </a:solidFill>
                <a:cs typeface="Arial" charset="0"/>
              </a:rPr>
              <a:t>increased risk of hypoglycaemia</a:t>
            </a:r>
          </a:p>
          <a:p>
            <a:pPr lvl="1" eaLnBrk="1" hangingPunct="1">
              <a:lnSpc>
                <a:spcPct val="120000"/>
              </a:lnSpc>
            </a:pPr>
            <a:r>
              <a:rPr lang="en-GB" sz="1600" dirty="0" smtClean="0">
                <a:solidFill>
                  <a:srgbClr val="262626"/>
                </a:solidFill>
                <a:cs typeface="Arial" charset="0"/>
              </a:rPr>
              <a:t>weight gain, </a:t>
            </a:r>
            <a:r>
              <a:rPr lang="en-GB" sz="1600" dirty="0" err="1" smtClean="0">
                <a:solidFill>
                  <a:srgbClr val="262626"/>
                </a:solidFill>
                <a:cs typeface="Arial" charset="0"/>
              </a:rPr>
              <a:t>edema</a:t>
            </a:r>
            <a:r>
              <a:rPr lang="en-GB" sz="1600" dirty="0" smtClean="0">
                <a:solidFill>
                  <a:srgbClr val="262626"/>
                </a:solidFill>
                <a:cs typeface="Arial" charset="0"/>
              </a:rPr>
              <a:t> or water retention</a:t>
            </a:r>
            <a:endParaRPr lang="en-GB" sz="1600" dirty="0">
              <a:solidFill>
                <a:srgbClr val="262626"/>
              </a:solidFill>
              <a:cs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23813" y="260350"/>
            <a:ext cx="9144001" cy="141287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it-IT" sz="7200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S</a:t>
            </a:r>
            <a:r>
              <a:rPr lang="it-IT" sz="4000" dirty="0">
                <a:solidFill>
                  <a:srgbClr val="2626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AFETY</a:t>
            </a:r>
            <a:r>
              <a:rPr lang="it-IT" sz="4400" dirty="0">
                <a:solidFill>
                  <a:srgbClr val="1F497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: </a:t>
            </a:r>
            <a:r>
              <a:rPr lang="it-IT" sz="4400" dirty="0" err="1">
                <a:solidFill>
                  <a:srgbClr val="77933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Kidney</a:t>
            </a:r>
            <a:r>
              <a:rPr lang="it-IT" sz="4400" dirty="0">
                <a:solidFill>
                  <a:srgbClr val="77933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 </a:t>
            </a:r>
            <a:r>
              <a:rPr lang="it-IT" sz="4400" dirty="0" err="1">
                <a:solidFill>
                  <a:srgbClr val="77933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failure</a:t>
            </a:r>
            <a:r>
              <a:rPr lang="it-IT" sz="4400" dirty="0">
                <a:solidFill>
                  <a:srgbClr val="1F497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/>
            </a:r>
            <a:br>
              <a:rPr lang="it-IT" sz="4400" dirty="0">
                <a:solidFill>
                  <a:srgbClr val="1F497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</a:br>
            <a:r>
              <a:rPr lang="it-IT" sz="3600" dirty="0">
                <a:solidFill>
                  <a:srgbClr val="17375E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Limits of </a:t>
            </a:r>
            <a:r>
              <a:rPr lang="it-IT" sz="3600" dirty="0" err="1">
                <a:solidFill>
                  <a:srgbClr val="17375E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current</a:t>
            </a:r>
            <a:r>
              <a:rPr lang="it-IT" sz="3600" dirty="0">
                <a:solidFill>
                  <a:srgbClr val="17375E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 </a:t>
            </a:r>
            <a:r>
              <a:rPr lang="it-IT" sz="3600" dirty="0" err="1">
                <a:solidFill>
                  <a:srgbClr val="17375E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treatments</a:t>
            </a:r>
            <a:endParaRPr lang="it-IT" sz="3600" dirty="0">
              <a:solidFill>
                <a:srgbClr val="17375E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946650" y="6524625"/>
            <a:ext cx="41767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it-IT" sz="1200" dirty="0">
                <a:latin typeface="Arial" charset="0"/>
              </a:rPr>
              <a:t>Maddaloni E .&amp; Pozzilli P. </a:t>
            </a:r>
            <a:r>
              <a:rPr lang="it-IT" sz="1200" i="1" dirty="0" smtClean="0">
                <a:latin typeface="Arial" charset="0"/>
              </a:rPr>
              <a:t>Endocrine. 2014,  </a:t>
            </a:r>
            <a:r>
              <a:rPr lang="is-IS" sz="1200" i="1" dirty="0" smtClean="0">
                <a:latin typeface="Arial" charset="0"/>
              </a:rPr>
              <a:t>46:3</a:t>
            </a:r>
            <a:r>
              <a:rPr lang="is-IS" sz="1200" i="1" dirty="0">
                <a:latin typeface="Arial" charset="0"/>
              </a:rPr>
              <a:t>-5 </a:t>
            </a:r>
            <a:endParaRPr lang="it-IT" sz="1200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94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PREVENTION AND Screening </a:t>
            </a:r>
            <a:r>
              <a:rPr lang="en-US" dirty="0" smtClean="0"/>
              <a:t>of diabetes and its complications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9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23813" y="260350"/>
            <a:ext cx="9144001" cy="141287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it-IT" sz="7200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</a:t>
            </a:r>
            <a:r>
              <a:rPr lang="it-IT" sz="4000" dirty="0">
                <a:solidFill>
                  <a:srgbClr val="26262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AFETY</a:t>
            </a:r>
            <a:r>
              <a:rPr lang="it-IT" sz="44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: </a:t>
            </a:r>
            <a:r>
              <a:rPr lang="it-IT" sz="4400" dirty="0" err="1">
                <a:solidFill>
                  <a:srgbClr val="77933C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Hypoglycaemia</a:t>
            </a:r>
            <a:r>
              <a:rPr lang="it-IT" sz="4400" dirty="0">
                <a:solidFill>
                  <a:srgbClr val="77933C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it-IT" sz="4400" dirty="0">
                <a:solidFill>
                  <a:srgbClr val="77933C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it-IT" sz="3600" dirty="0">
                <a:solidFill>
                  <a:srgbClr val="17375E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The </a:t>
            </a:r>
            <a:r>
              <a:rPr lang="it-IT" sz="3600" dirty="0" err="1">
                <a:solidFill>
                  <a:srgbClr val="17375E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selection</a:t>
            </a:r>
            <a:r>
              <a:rPr lang="it-IT" sz="3600" dirty="0">
                <a:solidFill>
                  <a:srgbClr val="17375E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of </a:t>
            </a:r>
            <a:r>
              <a:rPr lang="it-IT" sz="3600" dirty="0" err="1">
                <a:solidFill>
                  <a:srgbClr val="17375E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glycaemic</a:t>
            </a:r>
            <a:r>
              <a:rPr lang="it-IT" sz="3600" dirty="0">
                <a:solidFill>
                  <a:srgbClr val="17375E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target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946650" y="6524625"/>
            <a:ext cx="41767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it-IT" sz="1200" dirty="0">
                <a:latin typeface="Arial" charset="0"/>
              </a:rPr>
              <a:t>Maddaloni E .&amp; Pozzilli P. </a:t>
            </a:r>
            <a:r>
              <a:rPr lang="it-IT" sz="1200" i="1" dirty="0" smtClean="0">
                <a:latin typeface="Arial" charset="0"/>
              </a:rPr>
              <a:t>Endocrine. 2014,  </a:t>
            </a:r>
            <a:r>
              <a:rPr lang="is-IS" sz="1200" i="1" dirty="0" smtClean="0">
                <a:latin typeface="Arial" charset="0"/>
              </a:rPr>
              <a:t>46:3</a:t>
            </a:r>
            <a:r>
              <a:rPr lang="is-IS" sz="1200" i="1" dirty="0">
                <a:latin typeface="Arial" charset="0"/>
              </a:rPr>
              <a:t>-5 </a:t>
            </a:r>
            <a:endParaRPr lang="it-IT" sz="1200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57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Hypoglycaemia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Hypoglycemia is defined as blood sugar level of &lt;70 mg/dl.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Major problem in many patients with type 1 diabetes and some with type 2 diabetes.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10% of T1DM on conventional therapy and 25% on intensive therapy suffer at least one episode of severe hypoglycemia often with seizure and coma in a given year.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4% of deaths in T1DM are due to HYPOGLYCEMIA.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88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CAUSE OF HYPOGLYCEMIA</a:t>
            </a:r>
            <a:endParaRPr lang="en-US" b="1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smtClean="0"/>
              <a:t> Relative or absolute insulin excess,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mtClean="0"/>
              <a:t> Excessive, ill-timed or wrong type of insulin,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mtClean="0"/>
              <a:t> Missed or delayed meal or fasting,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mtClean="0"/>
              <a:t> Increased glucose utilization as in exercise,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mtClean="0"/>
              <a:t> Decreased insulin clearance as in progressive renal failure.</a:t>
            </a:r>
          </a:p>
        </p:txBody>
      </p:sp>
    </p:spTree>
    <p:extLst>
      <p:ext uri="{BB962C8B-B14F-4D97-AF65-F5344CB8AC3E}">
        <p14:creationId xmlns:p14="http://schemas.microsoft.com/office/powerpoint/2010/main" val="58722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STAGES OF HYPOGLYCEMIA </a:t>
            </a:r>
            <a:r>
              <a:rPr lang="en-US" b="1" u="sng" dirty="0" smtClean="0">
                <a:solidFill>
                  <a:srgbClr val="F1EB75"/>
                </a:solidFill>
              </a:rPr>
              <a:t/>
            </a:r>
            <a:br>
              <a:rPr lang="en-US" b="1" u="sng" dirty="0" smtClean="0">
                <a:solidFill>
                  <a:srgbClr val="F1EB75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467600" cy="4983163"/>
          </a:xfrm>
        </p:spPr>
        <p:txBody>
          <a:bodyPr>
            <a:norm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b="1" dirty="0" smtClean="0">
                <a:solidFill>
                  <a:srgbClr val="FF0000"/>
                </a:solidFill>
              </a:rPr>
              <a:t>As blood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b="1" dirty="0" smtClean="0">
                <a:solidFill>
                  <a:srgbClr val="FF0000"/>
                </a:solidFill>
              </a:rPr>
              <a:t>Glucose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b="1" dirty="0" smtClean="0">
                <a:solidFill>
                  <a:srgbClr val="FF0000"/>
                </a:solidFill>
              </a:rPr>
              <a:t>levels drop,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b="1" dirty="0" smtClean="0">
                <a:solidFill>
                  <a:srgbClr val="FF0000"/>
                </a:solidFill>
              </a:rPr>
              <a:t>Symptoms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b="1" dirty="0" smtClean="0">
                <a:solidFill>
                  <a:srgbClr val="FF0000"/>
                </a:solidFill>
              </a:rPr>
              <a:t>Become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b="1" dirty="0" smtClean="0">
                <a:solidFill>
                  <a:srgbClr val="FF0000"/>
                </a:solidFill>
              </a:rPr>
              <a:t>more severe</a:t>
            </a: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1676400" y="990600"/>
            <a:ext cx="5105400" cy="37338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it-IT" sz="3200" smtClean="0">
                <a:latin typeface="Arial" pitchFamily="34" charset="0"/>
                <a:cs typeface="Arial" pitchFamily="34" charset="0"/>
              </a:rPr>
              <a:t>SUs result in significantly more hypoglycaemic events than other treatments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6237288"/>
            <a:ext cx="9036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800" dirty="0">
                <a:solidFill>
                  <a:srgbClr val="000000"/>
                </a:solidFill>
                <a:ea typeface="+mn-ea"/>
              </a:rPr>
              <a:t>1.  </a:t>
            </a:r>
            <a:r>
              <a:rPr lang="en-GB" altLang="en-US" sz="800" dirty="0" err="1">
                <a:solidFill>
                  <a:srgbClr val="000000"/>
                </a:solidFill>
                <a:ea typeface="+mn-ea"/>
              </a:rPr>
              <a:t>Hirst</a:t>
            </a:r>
            <a:r>
              <a:rPr lang="en-GB" altLang="en-US" sz="800" dirty="0">
                <a:solidFill>
                  <a:srgbClr val="000000"/>
                </a:solidFill>
                <a:ea typeface="+mn-ea"/>
              </a:rPr>
              <a:t> JA, et al. </a:t>
            </a:r>
            <a:r>
              <a:rPr lang="en-GB" altLang="en-US" sz="800" i="1" dirty="0" err="1">
                <a:solidFill>
                  <a:srgbClr val="000000"/>
                </a:solidFill>
                <a:ea typeface="+mn-ea"/>
              </a:rPr>
              <a:t>Diabetologia</a:t>
            </a:r>
            <a:r>
              <a:rPr lang="en-GB" altLang="en-US" sz="800" i="1" dirty="0">
                <a:solidFill>
                  <a:srgbClr val="000000"/>
                </a:solidFill>
                <a:ea typeface="+mn-ea"/>
              </a:rPr>
              <a:t> </a:t>
            </a:r>
            <a:r>
              <a:rPr lang="en-GB" altLang="en-US" sz="800" dirty="0">
                <a:solidFill>
                  <a:srgbClr val="000000"/>
                </a:solidFill>
                <a:ea typeface="+mn-ea"/>
              </a:rPr>
              <a:t>2013;56:973-984.  2. </a:t>
            </a:r>
            <a:r>
              <a:rPr lang="en-GB" altLang="en-US" sz="800" dirty="0" err="1">
                <a:solidFill>
                  <a:srgbClr val="000000"/>
                </a:solidFill>
                <a:ea typeface="+mn-ea"/>
              </a:rPr>
              <a:t>Burant</a:t>
            </a:r>
            <a:r>
              <a:rPr lang="en-GB" altLang="en-US" sz="800" dirty="0">
                <a:solidFill>
                  <a:srgbClr val="000000"/>
                </a:solidFill>
                <a:ea typeface="+mn-ea"/>
              </a:rPr>
              <a:t> CF, et al. </a:t>
            </a:r>
            <a:r>
              <a:rPr lang="en-GB" altLang="en-US" sz="800" i="1" dirty="0">
                <a:solidFill>
                  <a:srgbClr val="000000"/>
                </a:solidFill>
                <a:ea typeface="+mn-ea"/>
              </a:rPr>
              <a:t>Lancet </a:t>
            </a:r>
            <a:r>
              <a:rPr lang="en-GB" altLang="en-US" sz="800" dirty="0">
                <a:solidFill>
                  <a:srgbClr val="000000"/>
                </a:solidFill>
                <a:ea typeface="+mn-ea"/>
              </a:rPr>
              <a:t>2012;379:1403-1411.  3. Simonson DC, et al. </a:t>
            </a:r>
            <a:r>
              <a:rPr lang="en-GB" altLang="en-US" sz="800" i="1" dirty="0">
                <a:solidFill>
                  <a:srgbClr val="000000"/>
                </a:solidFill>
                <a:ea typeface="+mn-ea"/>
              </a:rPr>
              <a:t>Diabetes Care </a:t>
            </a:r>
            <a:r>
              <a:rPr lang="en-GB" altLang="en-US" sz="800" dirty="0">
                <a:solidFill>
                  <a:srgbClr val="000000"/>
                </a:solidFill>
                <a:ea typeface="+mn-ea"/>
              </a:rPr>
              <a:t>1997;20:597-606.  4. </a:t>
            </a:r>
            <a:r>
              <a:rPr lang="en-GB" altLang="en-US" sz="800" dirty="0" err="1">
                <a:solidFill>
                  <a:srgbClr val="000000"/>
                </a:solidFill>
                <a:ea typeface="+mn-ea"/>
              </a:rPr>
              <a:t>DeFronzo</a:t>
            </a:r>
            <a:r>
              <a:rPr lang="en-GB" altLang="en-US" sz="800" dirty="0">
                <a:solidFill>
                  <a:srgbClr val="000000"/>
                </a:solidFill>
                <a:ea typeface="+mn-ea"/>
              </a:rPr>
              <a:t> RA, Goodman AM. </a:t>
            </a:r>
            <a:r>
              <a:rPr lang="en-GB" altLang="en-US" sz="800" i="1" dirty="0">
                <a:solidFill>
                  <a:srgbClr val="000000"/>
                </a:solidFill>
                <a:ea typeface="+mn-ea"/>
              </a:rPr>
              <a:t>N </a:t>
            </a:r>
            <a:r>
              <a:rPr lang="en-GB" altLang="en-US" sz="800" i="1" dirty="0" err="1">
                <a:solidFill>
                  <a:srgbClr val="000000"/>
                </a:solidFill>
                <a:ea typeface="+mn-ea"/>
              </a:rPr>
              <a:t>Engl</a:t>
            </a:r>
            <a:r>
              <a:rPr lang="en-GB" altLang="en-US" sz="800" i="1" dirty="0">
                <a:solidFill>
                  <a:srgbClr val="000000"/>
                </a:solidFill>
                <a:ea typeface="+mn-ea"/>
              </a:rPr>
              <a:t> J Med </a:t>
            </a:r>
            <a:r>
              <a:rPr lang="en-GB" altLang="en-US" sz="800" dirty="0">
                <a:solidFill>
                  <a:srgbClr val="000000"/>
                </a:solidFill>
                <a:ea typeface="+mn-ea"/>
              </a:rPr>
              <a:t>1995;333:541-549.  5. </a:t>
            </a:r>
            <a:r>
              <a:rPr lang="en-GB" altLang="en-US" sz="800" dirty="0" err="1">
                <a:solidFill>
                  <a:srgbClr val="000000"/>
                </a:solidFill>
                <a:ea typeface="+mn-ea"/>
              </a:rPr>
              <a:t>Feinglos</a:t>
            </a:r>
            <a:r>
              <a:rPr lang="en-GB" altLang="en-US" sz="800" dirty="0">
                <a:solidFill>
                  <a:srgbClr val="000000"/>
                </a:solidFill>
                <a:ea typeface="+mn-ea"/>
              </a:rPr>
              <a:t> M, et al. </a:t>
            </a:r>
            <a:r>
              <a:rPr lang="en-GB" altLang="en-US" sz="800" i="1" dirty="0">
                <a:solidFill>
                  <a:srgbClr val="000000"/>
                </a:solidFill>
                <a:ea typeface="+mn-ea"/>
              </a:rPr>
              <a:t>Diabetes Res </a:t>
            </a:r>
            <a:r>
              <a:rPr lang="en-GB" altLang="en-US" sz="800" i="1" dirty="0" err="1">
                <a:solidFill>
                  <a:srgbClr val="000000"/>
                </a:solidFill>
                <a:ea typeface="+mn-ea"/>
              </a:rPr>
              <a:t>Clin</a:t>
            </a:r>
            <a:r>
              <a:rPr lang="en-GB" altLang="en-US" sz="800" i="1" dirty="0">
                <a:solidFill>
                  <a:srgbClr val="000000"/>
                </a:solidFill>
                <a:ea typeface="+mn-ea"/>
              </a:rPr>
              <a:t> </a:t>
            </a:r>
            <a:r>
              <a:rPr lang="en-GB" altLang="en-US" sz="800" i="1" dirty="0" err="1">
                <a:solidFill>
                  <a:srgbClr val="000000"/>
                </a:solidFill>
                <a:ea typeface="+mn-ea"/>
              </a:rPr>
              <a:t>Pract</a:t>
            </a:r>
            <a:r>
              <a:rPr lang="en-GB" altLang="en-US" sz="800" i="1" dirty="0">
                <a:solidFill>
                  <a:srgbClr val="000000"/>
                </a:solidFill>
                <a:ea typeface="+mn-ea"/>
              </a:rPr>
              <a:t> </a:t>
            </a:r>
            <a:r>
              <a:rPr lang="en-GB" altLang="en-US" sz="800" dirty="0">
                <a:solidFill>
                  <a:srgbClr val="000000"/>
                </a:solidFill>
                <a:ea typeface="+mn-ea"/>
              </a:rPr>
              <a:t>2005;68:167-175.  6. Horton ES, et al. </a:t>
            </a:r>
            <a:r>
              <a:rPr lang="en-GB" altLang="en-US" sz="800" i="1" dirty="0">
                <a:solidFill>
                  <a:srgbClr val="000000"/>
                </a:solidFill>
                <a:ea typeface="+mn-ea"/>
              </a:rPr>
              <a:t>Diabetes Care </a:t>
            </a:r>
            <a:r>
              <a:rPr lang="en-GB" altLang="en-US" sz="800" dirty="0">
                <a:solidFill>
                  <a:srgbClr val="000000"/>
                </a:solidFill>
                <a:ea typeface="+mn-ea"/>
              </a:rPr>
              <a:t>1998;21:1462-1469.  7. </a:t>
            </a:r>
            <a:r>
              <a:rPr lang="en-GB" altLang="en-US" sz="800" dirty="0" err="1">
                <a:solidFill>
                  <a:srgbClr val="000000"/>
                </a:solidFill>
                <a:ea typeface="+mn-ea"/>
              </a:rPr>
              <a:t>Kabadi</a:t>
            </a:r>
            <a:r>
              <a:rPr lang="en-GB" altLang="en-US" sz="800" dirty="0">
                <a:solidFill>
                  <a:srgbClr val="000000"/>
                </a:solidFill>
                <a:ea typeface="+mn-ea"/>
              </a:rPr>
              <a:t> UM, et al. </a:t>
            </a:r>
            <a:r>
              <a:rPr lang="en-GB" altLang="en-US" sz="800" i="1" dirty="0" err="1">
                <a:solidFill>
                  <a:srgbClr val="000000"/>
                </a:solidFill>
                <a:ea typeface="+mn-ea"/>
              </a:rPr>
              <a:t>Diab</a:t>
            </a:r>
            <a:r>
              <a:rPr lang="en-GB" altLang="en-US" sz="800" i="1" dirty="0">
                <a:solidFill>
                  <a:srgbClr val="000000"/>
                </a:solidFill>
                <a:ea typeface="+mn-ea"/>
              </a:rPr>
              <a:t> Med J Brit </a:t>
            </a:r>
            <a:r>
              <a:rPr lang="en-GB" altLang="en-US" sz="800" i="1" dirty="0" err="1">
                <a:solidFill>
                  <a:srgbClr val="000000"/>
                </a:solidFill>
                <a:ea typeface="+mn-ea"/>
              </a:rPr>
              <a:t>Diabet</a:t>
            </a:r>
            <a:r>
              <a:rPr lang="en-GB" altLang="en-US" sz="800" i="1" dirty="0">
                <a:solidFill>
                  <a:srgbClr val="000000"/>
                </a:solidFill>
                <a:ea typeface="+mn-ea"/>
              </a:rPr>
              <a:t> </a:t>
            </a:r>
            <a:r>
              <a:rPr lang="en-GB" altLang="en-US" sz="800" i="1" dirty="0" err="1">
                <a:solidFill>
                  <a:srgbClr val="000000"/>
                </a:solidFill>
                <a:ea typeface="+mn-ea"/>
              </a:rPr>
              <a:t>Assoc</a:t>
            </a:r>
            <a:r>
              <a:rPr lang="en-GB" altLang="en-US" sz="800" i="1" dirty="0">
                <a:solidFill>
                  <a:srgbClr val="000000"/>
                </a:solidFill>
                <a:ea typeface="+mn-ea"/>
              </a:rPr>
              <a:t> </a:t>
            </a:r>
            <a:r>
              <a:rPr lang="en-GB" altLang="en-US" sz="800" dirty="0">
                <a:solidFill>
                  <a:srgbClr val="000000"/>
                </a:solidFill>
                <a:ea typeface="+mn-ea"/>
              </a:rPr>
              <a:t>1995:880-884.   8. Riddle M, et al. </a:t>
            </a:r>
            <a:r>
              <a:rPr lang="en-GB" altLang="en-US" sz="800" i="1" dirty="0">
                <a:solidFill>
                  <a:srgbClr val="000000"/>
                </a:solidFill>
                <a:ea typeface="+mn-ea"/>
              </a:rPr>
              <a:t>Am J Med</a:t>
            </a:r>
            <a:r>
              <a:rPr lang="en-GB" altLang="en-US" sz="800" dirty="0">
                <a:solidFill>
                  <a:srgbClr val="000000"/>
                </a:solidFill>
                <a:ea typeface="+mn-ea"/>
              </a:rPr>
              <a:t> </a:t>
            </a:r>
            <a:r>
              <a:rPr lang="en-GB" altLang="en-US" sz="800" i="1" dirty="0" err="1">
                <a:solidFill>
                  <a:srgbClr val="000000"/>
                </a:solidFill>
                <a:ea typeface="+mn-ea"/>
              </a:rPr>
              <a:t>Sci</a:t>
            </a:r>
            <a:r>
              <a:rPr lang="en-GB" altLang="en-US" sz="800" i="1" dirty="0">
                <a:solidFill>
                  <a:srgbClr val="000000"/>
                </a:solidFill>
                <a:ea typeface="+mn-ea"/>
              </a:rPr>
              <a:t> </a:t>
            </a:r>
            <a:r>
              <a:rPr lang="en-GB" altLang="en-US" sz="800" dirty="0">
                <a:solidFill>
                  <a:srgbClr val="000000"/>
                </a:solidFill>
                <a:ea typeface="+mn-ea"/>
              </a:rPr>
              <a:t>1992;303:151-156.  9. Riddle MC, Schneider J. </a:t>
            </a:r>
            <a:r>
              <a:rPr lang="en-GB" altLang="en-US" sz="800" i="1" dirty="0">
                <a:solidFill>
                  <a:srgbClr val="000000"/>
                </a:solidFill>
                <a:ea typeface="+mn-ea"/>
              </a:rPr>
              <a:t>Diabetes Care </a:t>
            </a:r>
            <a:r>
              <a:rPr lang="en-GB" altLang="en-US" sz="800" dirty="0">
                <a:solidFill>
                  <a:srgbClr val="000000"/>
                </a:solidFill>
                <a:ea typeface="+mn-ea"/>
              </a:rPr>
              <a:t>1998;21:1052-1057.  10. </a:t>
            </a:r>
            <a:r>
              <a:rPr lang="en-GB" altLang="en-US" sz="800" dirty="0" err="1">
                <a:solidFill>
                  <a:srgbClr val="000000"/>
                </a:solidFill>
                <a:ea typeface="+mn-ea"/>
              </a:rPr>
              <a:t>Stenman</a:t>
            </a:r>
            <a:r>
              <a:rPr lang="en-GB" altLang="en-US" sz="800" dirty="0">
                <a:solidFill>
                  <a:srgbClr val="000000"/>
                </a:solidFill>
                <a:ea typeface="+mn-ea"/>
              </a:rPr>
              <a:t> S, et al. </a:t>
            </a:r>
            <a:r>
              <a:rPr lang="en-GB" altLang="en-US" sz="800" i="1" dirty="0" err="1">
                <a:solidFill>
                  <a:srgbClr val="000000"/>
                </a:solidFill>
                <a:ea typeface="+mn-ea"/>
              </a:rPr>
              <a:t>Diabetologia</a:t>
            </a:r>
            <a:r>
              <a:rPr lang="en-GB" altLang="en-US" sz="800" i="1" dirty="0">
                <a:solidFill>
                  <a:srgbClr val="000000"/>
                </a:solidFill>
                <a:ea typeface="+mn-ea"/>
              </a:rPr>
              <a:t> </a:t>
            </a:r>
            <a:r>
              <a:rPr lang="en-GB" altLang="en-US" sz="800" dirty="0">
                <a:solidFill>
                  <a:srgbClr val="000000"/>
                </a:solidFill>
                <a:ea typeface="+mn-ea"/>
              </a:rPr>
              <a:t>1988;31:206-213.  11. Stuart CA, et al. </a:t>
            </a:r>
            <a:r>
              <a:rPr lang="en-GB" altLang="en-US" sz="800" i="1" dirty="0" err="1">
                <a:solidFill>
                  <a:srgbClr val="000000"/>
                </a:solidFill>
                <a:ea typeface="+mn-ea"/>
              </a:rPr>
              <a:t>Endocr</a:t>
            </a:r>
            <a:r>
              <a:rPr lang="en-GB" altLang="en-US" sz="800" i="1" dirty="0">
                <a:solidFill>
                  <a:srgbClr val="000000"/>
                </a:solidFill>
                <a:ea typeface="+mn-ea"/>
              </a:rPr>
              <a:t> </a:t>
            </a:r>
            <a:r>
              <a:rPr lang="en-GB" altLang="en-US" sz="800" i="1" dirty="0" err="1">
                <a:solidFill>
                  <a:srgbClr val="000000"/>
                </a:solidFill>
                <a:ea typeface="+mn-ea"/>
              </a:rPr>
              <a:t>Pract</a:t>
            </a:r>
            <a:r>
              <a:rPr lang="en-GB" altLang="en-US" sz="800" i="1" dirty="0">
                <a:solidFill>
                  <a:srgbClr val="000000"/>
                </a:solidFill>
                <a:ea typeface="+mn-ea"/>
              </a:rPr>
              <a:t> </a:t>
            </a:r>
            <a:r>
              <a:rPr lang="en-GB" altLang="en-US" sz="800" dirty="0">
                <a:solidFill>
                  <a:srgbClr val="000000"/>
                </a:solidFill>
                <a:ea typeface="+mn-ea"/>
              </a:rPr>
              <a:t>1997;3:344-348.</a:t>
            </a: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1620838" y="1585913"/>
            <a:ext cx="6046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800" b="1" dirty="0">
                <a:solidFill>
                  <a:srgbClr val="000000"/>
                </a:solidFill>
                <a:ea typeface="+mn-ea"/>
              </a:rPr>
              <a:t>Meta-analysis of head-to-head studies</a:t>
            </a:r>
            <a:r>
              <a:rPr lang="en-GB" altLang="en-US" sz="1800" b="1" baseline="30000" dirty="0">
                <a:solidFill>
                  <a:srgbClr val="000000"/>
                </a:solidFill>
                <a:ea typeface="+mn-ea"/>
              </a:rPr>
              <a:t>1</a:t>
            </a:r>
            <a:endParaRPr lang="en-GB" altLang="en-US" sz="1800" b="1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79375" y="5981700"/>
            <a:ext cx="898366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*Defined as either patient-reported symptoms or blood glucose levels below a threshold of 3.1–3.3mmol/l [55–60 mg/dl]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718050" y="2884488"/>
            <a:ext cx="2057400" cy="0"/>
          </a:xfrm>
          <a:prstGeom prst="line">
            <a:avLst/>
          </a:prstGeom>
          <a:ln w="19050" cmpd="sng">
            <a:solidFill>
              <a:srgbClr val="C0504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740400" y="2817813"/>
            <a:ext cx="136525" cy="136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0488" name="TextBox 11"/>
          <p:cNvSpPr txBox="1">
            <a:spLocks noChangeArrowheads="1"/>
          </p:cNvSpPr>
          <p:nvPr/>
        </p:nvSpPr>
        <p:spPr bwMode="auto">
          <a:xfrm>
            <a:off x="592138" y="2513013"/>
            <a:ext cx="22177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450"/>
              </a:spcAft>
              <a:buFontTx/>
              <a:buNone/>
              <a:defRPr/>
            </a:pPr>
            <a:r>
              <a:rPr lang="en-US" altLang="en-US" sz="1100" b="1">
                <a:solidFill>
                  <a:srgbClr val="000000"/>
                </a:solidFill>
                <a:ea typeface="+mn-ea"/>
              </a:rPr>
              <a:t>Hypoglycaemic events*</a:t>
            </a:r>
          </a:p>
        </p:txBody>
      </p:sp>
      <p:sp>
        <p:nvSpPr>
          <p:cNvPr id="20489" name="TextBox 19"/>
          <p:cNvSpPr txBox="1">
            <a:spLocks noChangeArrowheads="1"/>
          </p:cNvSpPr>
          <p:nvPr/>
        </p:nvSpPr>
        <p:spPr bwMode="auto">
          <a:xfrm>
            <a:off x="6777038" y="2740025"/>
            <a:ext cx="1355725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450"/>
              </a:spcAft>
              <a:buFontTx/>
              <a:buNone/>
              <a:defRPr/>
            </a:pPr>
            <a:r>
              <a:rPr lang="en-US" altLang="en-US" sz="1100">
                <a:solidFill>
                  <a:srgbClr val="000000"/>
                </a:solidFill>
                <a:ea typeface="+mn-ea"/>
              </a:rPr>
              <a:t>5.37 (1.26, 22.85)</a:t>
            </a:r>
          </a:p>
          <a:p>
            <a:pPr eaLnBrk="1" fontAlgn="auto" hangingPunct="1">
              <a:spcBef>
                <a:spcPct val="0"/>
              </a:spcBef>
              <a:spcAft>
                <a:spcPts val="450"/>
              </a:spcAft>
              <a:buFontTx/>
              <a:buNone/>
              <a:defRPr/>
            </a:pPr>
            <a:r>
              <a:rPr lang="en-US" altLang="en-US" sz="1100">
                <a:solidFill>
                  <a:srgbClr val="000000"/>
                </a:solidFill>
                <a:ea typeface="+mn-ea"/>
              </a:rPr>
              <a:t>4.20 (0.25, 71.96)</a:t>
            </a:r>
          </a:p>
          <a:p>
            <a:pPr eaLnBrk="1" fontAlgn="auto" hangingPunct="1">
              <a:spcBef>
                <a:spcPct val="0"/>
              </a:spcBef>
              <a:spcAft>
                <a:spcPts val="450"/>
              </a:spcAft>
              <a:buFontTx/>
              <a:buNone/>
              <a:defRPr/>
            </a:pPr>
            <a:r>
              <a:rPr lang="en-US" altLang="en-US" sz="1100">
                <a:solidFill>
                  <a:srgbClr val="000000"/>
                </a:solidFill>
                <a:ea typeface="+mn-ea"/>
              </a:rPr>
              <a:t>9.37 (3.40, 25.78)</a:t>
            </a:r>
          </a:p>
          <a:p>
            <a:pPr eaLnBrk="1" fontAlgn="auto" hangingPunct="1">
              <a:spcBef>
                <a:spcPct val="0"/>
              </a:spcBef>
              <a:spcAft>
                <a:spcPts val="450"/>
              </a:spcAft>
              <a:buFontTx/>
              <a:buNone/>
              <a:defRPr/>
            </a:pPr>
            <a:r>
              <a:rPr lang="en-US" altLang="en-US" sz="1100">
                <a:solidFill>
                  <a:srgbClr val="000000"/>
                </a:solidFill>
                <a:ea typeface="+mn-ea"/>
              </a:rPr>
              <a:t>4.50 (1.01, 19.98)</a:t>
            </a:r>
          </a:p>
          <a:p>
            <a:pPr eaLnBrk="1" fontAlgn="auto" hangingPunct="1">
              <a:spcBef>
                <a:spcPct val="0"/>
              </a:spcBef>
              <a:spcAft>
                <a:spcPts val="450"/>
              </a:spcAft>
              <a:buFontTx/>
              <a:buNone/>
              <a:defRPr/>
            </a:pPr>
            <a:r>
              <a:rPr lang="en-US" altLang="en-US" sz="1100">
                <a:solidFill>
                  <a:srgbClr val="000000"/>
                </a:solidFill>
                <a:ea typeface="+mn-ea"/>
              </a:rPr>
              <a:t>6.03 (0.73, 49.67)</a:t>
            </a:r>
          </a:p>
          <a:p>
            <a:pPr eaLnBrk="1" fontAlgn="auto" hangingPunct="1">
              <a:spcBef>
                <a:spcPct val="0"/>
              </a:spcBef>
              <a:spcAft>
                <a:spcPts val="450"/>
              </a:spcAft>
              <a:buFontTx/>
              <a:buNone/>
              <a:defRPr/>
            </a:pPr>
            <a:r>
              <a:rPr lang="en-US" altLang="en-US" sz="1100">
                <a:solidFill>
                  <a:srgbClr val="000000"/>
                </a:solidFill>
                <a:ea typeface="+mn-ea"/>
              </a:rPr>
              <a:t>0.50 (0.05, 4.67)</a:t>
            </a:r>
          </a:p>
          <a:p>
            <a:pPr eaLnBrk="1" fontAlgn="auto" hangingPunct="1">
              <a:spcBef>
                <a:spcPct val="0"/>
              </a:spcBef>
              <a:spcAft>
                <a:spcPts val="450"/>
              </a:spcAft>
              <a:buFontTx/>
              <a:buNone/>
              <a:defRPr/>
            </a:pPr>
            <a:r>
              <a:rPr lang="en-US" altLang="en-US" sz="1100">
                <a:solidFill>
                  <a:srgbClr val="000000"/>
                </a:solidFill>
                <a:ea typeface="+mn-ea"/>
              </a:rPr>
              <a:t>1.36 (0.28, 6.56)</a:t>
            </a:r>
          </a:p>
          <a:p>
            <a:pPr eaLnBrk="1" fontAlgn="auto" hangingPunct="1">
              <a:spcBef>
                <a:spcPct val="0"/>
              </a:spcBef>
              <a:spcAft>
                <a:spcPts val="450"/>
              </a:spcAft>
              <a:buFontTx/>
              <a:buNone/>
              <a:defRPr/>
            </a:pPr>
            <a:r>
              <a:rPr lang="en-US" altLang="en-US" sz="1100">
                <a:solidFill>
                  <a:srgbClr val="000000"/>
                </a:solidFill>
                <a:ea typeface="+mn-ea"/>
              </a:rPr>
              <a:t>1.39 (0.96, 2.02)</a:t>
            </a:r>
          </a:p>
          <a:p>
            <a:pPr eaLnBrk="1" fontAlgn="auto" hangingPunct="1">
              <a:spcBef>
                <a:spcPct val="0"/>
              </a:spcBef>
              <a:spcAft>
                <a:spcPts val="450"/>
              </a:spcAft>
              <a:buFontTx/>
              <a:buNone/>
              <a:defRPr/>
            </a:pPr>
            <a:r>
              <a:rPr lang="en-US" altLang="en-US" sz="1100">
                <a:solidFill>
                  <a:srgbClr val="000000"/>
                </a:solidFill>
                <a:ea typeface="+mn-ea"/>
              </a:rPr>
              <a:t>1.63 (0.94, 2.80)</a:t>
            </a:r>
          </a:p>
          <a:p>
            <a:pPr eaLnBrk="1" fontAlgn="auto" hangingPunct="1">
              <a:spcBef>
                <a:spcPct val="0"/>
              </a:spcBef>
              <a:spcAft>
                <a:spcPts val="450"/>
              </a:spcAft>
              <a:buFontTx/>
              <a:buNone/>
              <a:defRPr/>
            </a:pPr>
            <a:r>
              <a:rPr lang="en-US" altLang="en-US" sz="1100">
                <a:solidFill>
                  <a:srgbClr val="000000"/>
                </a:solidFill>
                <a:ea typeface="+mn-ea"/>
              </a:rPr>
              <a:t>1.67 (0.77, 3.61)</a:t>
            </a:r>
          </a:p>
          <a:p>
            <a:pPr eaLnBrk="1" fontAlgn="auto" hangingPunct="1">
              <a:spcBef>
                <a:spcPct val="0"/>
              </a:spcBef>
              <a:spcAft>
                <a:spcPts val="450"/>
              </a:spcAft>
              <a:buFontTx/>
              <a:buNone/>
              <a:defRPr/>
            </a:pPr>
            <a:r>
              <a:rPr lang="en-US" altLang="en-US" sz="1100">
                <a:solidFill>
                  <a:srgbClr val="000000"/>
                </a:solidFill>
                <a:ea typeface="+mn-ea"/>
              </a:rPr>
              <a:t>2.41 (1.41, 4.10)</a:t>
            </a:r>
          </a:p>
        </p:txBody>
      </p:sp>
      <p:sp>
        <p:nvSpPr>
          <p:cNvPr id="20490" name="TextBox 20"/>
          <p:cNvSpPr txBox="1">
            <a:spLocks noChangeArrowheads="1"/>
          </p:cNvSpPr>
          <p:nvPr/>
        </p:nvSpPr>
        <p:spPr bwMode="auto">
          <a:xfrm>
            <a:off x="8080375" y="2740025"/>
            <a:ext cx="765175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450"/>
              </a:spcAft>
              <a:buFontTx/>
              <a:buNone/>
              <a:defRPr/>
            </a:pPr>
            <a:r>
              <a:rPr lang="en-US" altLang="en-US" sz="1100">
                <a:solidFill>
                  <a:srgbClr val="000000"/>
                </a:solidFill>
                <a:ea typeface="+mn-ea"/>
              </a:rPr>
              <a:t>8.30</a:t>
            </a:r>
          </a:p>
          <a:p>
            <a:pPr eaLnBrk="1" fontAlgn="auto" hangingPunct="1">
              <a:spcBef>
                <a:spcPct val="0"/>
              </a:spcBef>
              <a:spcAft>
                <a:spcPts val="450"/>
              </a:spcAft>
              <a:buFontTx/>
              <a:buNone/>
              <a:defRPr/>
            </a:pPr>
            <a:r>
              <a:rPr lang="en-US" altLang="en-US" sz="1100">
                <a:solidFill>
                  <a:srgbClr val="000000"/>
                </a:solidFill>
                <a:ea typeface="+mn-ea"/>
              </a:rPr>
              <a:t>3.03</a:t>
            </a:r>
          </a:p>
          <a:p>
            <a:pPr eaLnBrk="1" fontAlgn="auto" hangingPunct="1">
              <a:spcBef>
                <a:spcPct val="0"/>
              </a:spcBef>
              <a:spcAft>
                <a:spcPts val="450"/>
              </a:spcAft>
              <a:buFontTx/>
              <a:buNone/>
              <a:defRPr/>
            </a:pPr>
            <a:r>
              <a:rPr lang="en-US" altLang="en-US" sz="1100">
                <a:solidFill>
                  <a:srgbClr val="000000"/>
                </a:solidFill>
                <a:ea typeface="+mn-ea"/>
              </a:rPr>
              <a:t>12.09</a:t>
            </a:r>
          </a:p>
          <a:p>
            <a:pPr eaLnBrk="1" fontAlgn="auto" hangingPunct="1">
              <a:spcBef>
                <a:spcPct val="0"/>
              </a:spcBef>
              <a:spcAft>
                <a:spcPts val="450"/>
              </a:spcAft>
              <a:buFontTx/>
              <a:buNone/>
              <a:defRPr/>
            </a:pPr>
            <a:r>
              <a:rPr lang="en-US" altLang="en-US" sz="1100">
                <a:solidFill>
                  <a:srgbClr val="000000"/>
                </a:solidFill>
                <a:ea typeface="+mn-ea"/>
              </a:rPr>
              <a:t>8.01</a:t>
            </a:r>
          </a:p>
          <a:p>
            <a:pPr eaLnBrk="1" fontAlgn="auto" hangingPunct="1">
              <a:spcBef>
                <a:spcPct val="0"/>
              </a:spcBef>
              <a:spcAft>
                <a:spcPts val="450"/>
              </a:spcAft>
              <a:buFontTx/>
              <a:buNone/>
              <a:defRPr/>
            </a:pPr>
            <a:r>
              <a:rPr lang="en-US" altLang="en-US" sz="1100">
                <a:solidFill>
                  <a:srgbClr val="000000"/>
                </a:solidFill>
                <a:ea typeface="+mn-ea"/>
              </a:rPr>
              <a:t>4.92</a:t>
            </a:r>
          </a:p>
          <a:p>
            <a:pPr eaLnBrk="1" fontAlgn="auto" hangingPunct="1">
              <a:spcBef>
                <a:spcPct val="0"/>
              </a:spcBef>
              <a:spcAft>
                <a:spcPts val="450"/>
              </a:spcAft>
              <a:buFontTx/>
              <a:buNone/>
              <a:defRPr/>
            </a:pPr>
            <a:r>
              <a:rPr lang="en-US" altLang="en-US" sz="1100">
                <a:solidFill>
                  <a:srgbClr val="000000"/>
                </a:solidFill>
                <a:ea typeface="+mn-ea"/>
              </a:rPr>
              <a:t>4.50</a:t>
            </a:r>
          </a:p>
          <a:p>
            <a:pPr eaLnBrk="1" fontAlgn="auto" hangingPunct="1">
              <a:spcBef>
                <a:spcPct val="0"/>
              </a:spcBef>
              <a:spcAft>
                <a:spcPts val="450"/>
              </a:spcAft>
              <a:buFontTx/>
              <a:buNone/>
              <a:defRPr/>
            </a:pPr>
            <a:r>
              <a:rPr lang="en-US" altLang="en-US" sz="1100">
                <a:solidFill>
                  <a:srgbClr val="000000"/>
                </a:solidFill>
                <a:ea typeface="+mn-ea"/>
              </a:rPr>
              <a:t>7.49</a:t>
            </a:r>
          </a:p>
          <a:p>
            <a:pPr eaLnBrk="1" fontAlgn="auto" hangingPunct="1">
              <a:spcBef>
                <a:spcPct val="0"/>
              </a:spcBef>
              <a:spcAft>
                <a:spcPts val="450"/>
              </a:spcAft>
              <a:buFontTx/>
              <a:buNone/>
              <a:defRPr/>
            </a:pPr>
            <a:r>
              <a:rPr lang="en-US" altLang="en-US" sz="1100">
                <a:solidFill>
                  <a:srgbClr val="000000"/>
                </a:solidFill>
                <a:ea typeface="+mn-ea"/>
              </a:rPr>
              <a:t>19.37</a:t>
            </a:r>
          </a:p>
          <a:p>
            <a:pPr eaLnBrk="1" fontAlgn="auto" hangingPunct="1">
              <a:spcBef>
                <a:spcPct val="0"/>
              </a:spcBef>
              <a:spcAft>
                <a:spcPts val="450"/>
              </a:spcAft>
              <a:buFontTx/>
              <a:buNone/>
              <a:defRPr/>
            </a:pPr>
            <a:r>
              <a:rPr lang="en-US" altLang="en-US" sz="1100">
                <a:solidFill>
                  <a:srgbClr val="000000"/>
                </a:solidFill>
                <a:ea typeface="+mn-ea"/>
              </a:rPr>
              <a:t>17.52</a:t>
            </a:r>
          </a:p>
          <a:p>
            <a:pPr eaLnBrk="1" fontAlgn="auto" hangingPunct="1">
              <a:spcBef>
                <a:spcPct val="0"/>
              </a:spcBef>
              <a:spcAft>
                <a:spcPts val="450"/>
              </a:spcAft>
              <a:buFontTx/>
              <a:buNone/>
              <a:defRPr/>
            </a:pPr>
            <a:r>
              <a:rPr lang="en-US" altLang="en-US" sz="1100">
                <a:solidFill>
                  <a:srgbClr val="000000"/>
                </a:solidFill>
                <a:ea typeface="+mn-ea"/>
              </a:rPr>
              <a:t>14.77</a:t>
            </a:r>
          </a:p>
          <a:p>
            <a:pPr eaLnBrk="1" fontAlgn="auto" hangingPunct="1">
              <a:spcBef>
                <a:spcPct val="0"/>
              </a:spcBef>
              <a:spcAft>
                <a:spcPts val="450"/>
              </a:spcAft>
              <a:buFontTx/>
              <a:buNone/>
              <a:defRPr/>
            </a:pPr>
            <a:r>
              <a:rPr lang="en-US" altLang="en-US" sz="1100">
                <a:solidFill>
                  <a:srgbClr val="000000"/>
                </a:solidFill>
                <a:ea typeface="+mn-ea"/>
              </a:rPr>
              <a:t>100.00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692150" y="5532438"/>
            <a:ext cx="7937500" cy="0"/>
          </a:xfrm>
          <a:prstGeom prst="line">
            <a:avLst/>
          </a:prstGeom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543425" y="2540000"/>
            <a:ext cx="0" cy="3038475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343275" y="5526088"/>
            <a:ext cx="0" cy="52387"/>
          </a:xfrm>
          <a:prstGeom prst="line">
            <a:avLst/>
          </a:prstGeom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756275" y="5526088"/>
            <a:ext cx="0" cy="52387"/>
          </a:xfrm>
          <a:prstGeom prst="line">
            <a:avLst/>
          </a:prstGeom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95" name="TextBox 28"/>
          <p:cNvSpPr txBox="1">
            <a:spLocks noChangeArrowheads="1"/>
          </p:cNvSpPr>
          <p:nvPr/>
        </p:nvSpPr>
        <p:spPr bwMode="auto">
          <a:xfrm>
            <a:off x="3195638" y="5526088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>
                <a:solidFill>
                  <a:srgbClr val="000000"/>
                </a:solidFill>
                <a:ea typeface="+mn-ea"/>
              </a:rPr>
              <a:t>2</a:t>
            </a:r>
          </a:p>
        </p:txBody>
      </p:sp>
      <p:sp>
        <p:nvSpPr>
          <p:cNvPr id="20496" name="TextBox 29"/>
          <p:cNvSpPr txBox="1">
            <a:spLocks noChangeArrowheads="1"/>
          </p:cNvSpPr>
          <p:nvPr/>
        </p:nvSpPr>
        <p:spPr bwMode="auto">
          <a:xfrm>
            <a:off x="4416425" y="5526088"/>
            <a:ext cx="282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>
                <a:solidFill>
                  <a:srgbClr val="000000"/>
                </a:solidFill>
                <a:ea typeface="+mn-ea"/>
              </a:rPr>
              <a:t>1</a:t>
            </a:r>
          </a:p>
        </p:txBody>
      </p:sp>
      <p:sp>
        <p:nvSpPr>
          <p:cNvPr id="20497" name="TextBox 30"/>
          <p:cNvSpPr txBox="1">
            <a:spLocks noChangeArrowheads="1"/>
          </p:cNvSpPr>
          <p:nvPr/>
        </p:nvSpPr>
        <p:spPr bwMode="auto">
          <a:xfrm>
            <a:off x="5614988" y="5526088"/>
            <a:ext cx="282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>
                <a:solidFill>
                  <a:srgbClr val="000000"/>
                </a:solidFill>
                <a:ea typeface="+mn-ea"/>
              </a:rPr>
              <a:t>5</a:t>
            </a:r>
          </a:p>
        </p:txBody>
      </p:sp>
      <p:sp>
        <p:nvSpPr>
          <p:cNvPr id="20498" name="TextBox 31"/>
          <p:cNvSpPr txBox="1">
            <a:spLocks noChangeArrowheads="1"/>
          </p:cNvSpPr>
          <p:nvPr/>
        </p:nvSpPr>
        <p:spPr bwMode="auto">
          <a:xfrm>
            <a:off x="4689475" y="5724525"/>
            <a:ext cx="1916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b="1">
                <a:solidFill>
                  <a:srgbClr val="000000"/>
                </a:solidFill>
                <a:ea typeface="+mn-ea"/>
              </a:rPr>
              <a:t>Favours comparator</a:t>
            </a:r>
          </a:p>
        </p:txBody>
      </p:sp>
      <p:sp>
        <p:nvSpPr>
          <p:cNvPr id="20499" name="TextBox 32"/>
          <p:cNvSpPr txBox="1">
            <a:spLocks noChangeArrowheads="1"/>
          </p:cNvSpPr>
          <p:nvPr/>
        </p:nvSpPr>
        <p:spPr bwMode="auto">
          <a:xfrm>
            <a:off x="2619375" y="5724525"/>
            <a:ext cx="1992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b="1">
                <a:solidFill>
                  <a:srgbClr val="000000"/>
                </a:solidFill>
                <a:ea typeface="+mn-ea"/>
              </a:rPr>
              <a:t>Favours sulfonylurea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692150" y="2546350"/>
            <a:ext cx="79375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01" name="TextBox 35"/>
          <p:cNvSpPr txBox="1">
            <a:spLocks noChangeArrowheads="1"/>
          </p:cNvSpPr>
          <p:nvPr/>
        </p:nvSpPr>
        <p:spPr bwMode="auto">
          <a:xfrm>
            <a:off x="592138" y="2244725"/>
            <a:ext cx="876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>
                <a:solidFill>
                  <a:srgbClr val="000000"/>
                </a:solidFill>
                <a:ea typeface="+mn-ea"/>
              </a:rPr>
              <a:t>Authors</a:t>
            </a:r>
          </a:p>
        </p:txBody>
      </p:sp>
      <p:sp>
        <p:nvSpPr>
          <p:cNvPr id="20502" name="TextBox 36"/>
          <p:cNvSpPr txBox="1">
            <a:spLocks noChangeArrowheads="1"/>
          </p:cNvSpPr>
          <p:nvPr/>
        </p:nvSpPr>
        <p:spPr bwMode="auto">
          <a:xfrm>
            <a:off x="2570163" y="2060575"/>
            <a:ext cx="796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dirty="0">
                <a:solidFill>
                  <a:srgbClr val="000000"/>
                </a:solidFill>
                <a:ea typeface="+mn-ea"/>
              </a:rPr>
              <a:t>Type of therapy</a:t>
            </a:r>
          </a:p>
        </p:txBody>
      </p:sp>
      <p:sp>
        <p:nvSpPr>
          <p:cNvPr id="20503" name="TextBox 39"/>
          <p:cNvSpPr txBox="1">
            <a:spLocks noChangeArrowheads="1"/>
          </p:cNvSpPr>
          <p:nvPr/>
        </p:nvSpPr>
        <p:spPr bwMode="auto">
          <a:xfrm>
            <a:off x="6892925" y="2244725"/>
            <a:ext cx="1123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>
                <a:solidFill>
                  <a:srgbClr val="000000"/>
                </a:solidFill>
                <a:ea typeface="+mn-ea"/>
              </a:rPr>
              <a:t>RR (95% CI)</a:t>
            </a:r>
          </a:p>
        </p:txBody>
      </p:sp>
      <p:sp>
        <p:nvSpPr>
          <p:cNvPr id="20504" name="TextBox 40"/>
          <p:cNvSpPr txBox="1">
            <a:spLocks noChangeArrowheads="1"/>
          </p:cNvSpPr>
          <p:nvPr/>
        </p:nvSpPr>
        <p:spPr bwMode="auto">
          <a:xfrm>
            <a:off x="7894638" y="2244725"/>
            <a:ext cx="877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dirty="0">
                <a:solidFill>
                  <a:srgbClr val="000000"/>
                </a:solidFill>
                <a:ea typeface="+mn-ea"/>
              </a:rPr>
              <a:t>% weight</a:t>
            </a:r>
          </a:p>
        </p:txBody>
      </p:sp>
      <p:sp>
        <p:nvSpPr>
          <p:cNvPr id="69" name="Diamond 68"/>
          <p:cNvSpPr/>
          <p:nvPr/>
        </p:nvSpPr>
        <p:spPr>
          <a:xfrm>
            <a:off x="4803775" y="5197475"/>
            <a:ext cx="793750" cy="206375"/>
          </a:xfrm>
          <a:prstGeom prst="diamond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0506" name="TextBox 15"/>
          <p:cNvSpPr txBox="1">
            <a:spLocks noChangeArrowheads="1"/>
          </p:cNvSpPr>
          <p:nvPr/>
        </p:nvSpPr>
        <p:spPr bwMode="auto">
          <a:xfrm>
            <a:off x="2417763" y="2740025"/>
            <a:ext cx="11017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450"/>
              </a:spcAft>
              <a:buFontTx/>
              <a:buNone/>
              <a:defRPr/>
            </a:pPr>
            <a:r>
              <a:rPr lang="en-US" altLang="en-US" sz="1100">
                <a:solidFill>
                  <a:srgbClr val="000000"/>
                </a:solidFill>
                <a:ea typeface="+mn-ea"/>
              </a:rPr>
              <a:t>Monotherapy</a:t>
            </a:r>
          </a:p>
          <a:p>
            <a:pPr algn="ctr" eaLnBrk="1" fontAlgn="auto" hangingPunct="1">
              <a:spcBef>
                <a:spcPct val="0"/>
              </a:spcBef>
              <a:spcAft>
                <a:spcPts val="450"/>
              </a:spcAft>
              <a:buFontTx/>
              <a:buNone/>
              <a:defRPr/>
            </a:pPr>
            <a:r>
              <a:rPr lang="en-US" altLang="en-US" sz="1100">
                <a:solidFill>
                  <a:srgbClr val="000000"/>
                </a:solidFill>
                <a:ea typeface="+mn-ea"/>
              </a:rPr>
              <a:t>Monotherapy</a:t>
            </a:r>
          </a:p>
          <a:p>
            <a:pPr algn="ctr" eaLnBrk="1" fontAlgn="auto" hangingPunct="1">
              <a:spcBef>
                <a:spcPct val="0"/>
              </a:spcBef>
              <a:spcAft>
                <a:spcPts val="450"/>
              </a:spcAft>
              <a:buFontTx/>
              <a:buNone/>
              <a:defRPr/>
            </a:pPr>
            <a:r>
              <a:rPr lang="en-US" altLang="en-US" sz="1100">
                <a:solidFill>
                  <a:srgbClr val="000000"/>
                </a:solidFill>
                <a:ea typeface="+mn-ea"/>
              </a:rPr>
              <a:t>Combination</a:t>
            </a:r>
          </a:p>
          <a:p>
            <a:pPr algn="ctr" eaLnBrk="1" fontAlgn="auto" hangingPunct="1">
              <a:spcBef>
                <a:spcPct val="0"/>
              </a:spcBef>
              <a:spcAft>
                <a:spcPts val="450"/>
              </a:spcAft>
              <a:buFontTx/>
              <a:buNone/>
              <a:defRPr/>
            </a:pPr>
            <a:r>
              <a:rPr lang="en-US" altLang="en-US" sz="1100">
                <a:solidFill>
                  <a:srgbClr val="000000"/>
                </a:solidFill>
                <a:ea typeface="+mn-ea"/>
              </a:rPr>
              <a:t>Combination</a:t>
            </a:r>
          </a:p>
          <a:p>
            <a:pPr algn="ctr" eaLnBrk="1" fontAlgn="auto" hangingPunct="1">
              <a:spcBef>
                <a:spcPct val="0"/>
              </a:spcBef>
              <a:spcAft>
                <a:spcPts val="450"/>
              </a:spcAft>
              <a:buFontTx/>
              <a:buNone/>
              <a:defRPr/>
            </a:pPr>
            <a:r>
              <a:rPr lang="en-US" altLang="en-US" sz="1100">
                <a:solidFill>
                  <a:srgbClr val="000000"/>
                </a:solidFill>
                <a:ea typeface="+mn-ea"/>
              </a:rPr>
              <a:t>Combination</a:t>
            </a:r>
          </a:p>
          <a:p>
            <a:pPr algn="ctr" eaLnBrk="1" fontAlgn="auto" hangingPunct="1">
              <a:spcBef>
                <a:spcPct val="0"/>
              </a:spcBef>
              <a:spcAft>
                <a:spcPts val="450"/>
              </a:spcAft>
              <a:buFontTx/>
              <a:buNone/>
              <a:defRPr/>
            </a:pPr>
            <a:r>
              <a:rPr lang="en-US" altLang="en-US" sz="1100">
                <a:solidFill>
                  <a:srgbClr val="000000"/>
                </a:solidFill>
                <a:ea typeface="+mn-ea"/>
              </a:rPr>
              <a:t>Insulin</a:t>
            </a:r>
          </a:p>
          <a:p>
            <a:pPr algn="ctr" eaLnBrk="1" fontAlgn="auto" hangingPunct="1">
              <a:spcBef>
                <a:spcPct val="0"/>
              </a:spcBef>
              <a:spcAft>
                <a:spcPts val="450"/>
              </a:spcAft>
              <a:buFontTx/>
              <a:buNone/>
              <a:defRPr/>
            </a:pPr>
            <a:r>
              <a:rPr lang="en-US" altLang="en-US" sz="1100">
                <a:solidFill>
                  <a:srgbClr val="000000"/>
                </a:solidFill>
                <a:ea typeface="+mn-ea"/>
              </a:rPr>
              <a:t>Insulin</a:t>
            </a:r>
          </a:p>
          <a:p>
            <a:pPr algn="ctr" eaLnBrk="1" fontAlgn="auto" hangingPunct="1">
              <a:spcBef>
                <a:spcPct val="0"/>
              </a:spcBef>
              <a:spcAft>
                <a:spcPts val="450"/>
              </a:spcAft>
              <a:buFontTx/>
              <a:buNone/>
              <a:defRPr/>
            </a:pPr>
            <a:r>
              <a:rPr lang="en-US" altLang="en-US" sz="1100">
                <a:solidFill>
                  <a:srgbClr val="000000"/>
                </a:solidFill>
                <a:ea typeface="+mn-ea"/>
              </a:rPr>
              <a:t>Insulin</a:t>
            </a:r>
          </a:p>
          <a:p>
            <a:pPr algn="ctr" eaLnBrk="1" fontAlgn="auto" hangingPunct="1">
              <a:spcBef>
                <a:spcPct val="0"/>
              </a:spcBef>
              <a:spcAft>
                <a:spcPts val="450"/>
              </a:spcAft>
              <a:buFontTx/>
              <a:buNone/>
              <a:defRPr/>
            </a:pPr>
            <a:r>
              <a:rPr lang="en-US" altLang="en-US" sz="1100">
                <a:solidFill>
                  <a:srgbClr val="000000"/>
                </a:solidFill>
                <a:ea typeface="+mn-ea"/>
              </a:rPr>
              <a:t>Insulin</a:t>
            </a:r>
          </a:p>
          <a:p>
            <a:pPr algn="ctr" eaLnBrk="1" fontAlgn="auto" hangingPunct="1">
              <a:spcBef>
                <a:spcPct val="0"/>
              </a:spcBef>
              <a:spcAft>
                <a:spcPts val="450"/>
              </a:spcAft>
              <a:buFontTx/>
              <a:buNone/>
              <a:defRPr/>
            </a:pPr>
            <a:r>
              <a:rPr lang="en-US" altLang="en-US" sz="1100">
                <a:solidFill>
                  <a:srgbClr val="000000"/>
                </a:solidFill>
                <a:ea typeface="+mn-ea"/>
              </a:rPr>
              <a:t>Insulin</a:t>
            </a:r>
          </a:p>
        </p:txBody>
      </p:sp>
      <p:sp>
        <p:nvSpPr>
          <p:cNvPr id="9" name="Diamond 8"/>
          <p:cNvSpPr/>
          <p:nvPr/>
        </p:nvSpPr>
        <p:spPr>
          <a:xfrm>
            <a:off x="5772150" y="2847975"/>
            <a:ext cx="69850" cy="69850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3492500" y="3135313"/>
            <a:ext cx="3282950" cy="0"/>
          </a:xfrm>
          <a:prstGeom prst="line">
            <a:avLst/>
          </a:prstGeom>
          <a:ln w="19050" cmpd="sng">
            <a:solidFill>
              <a:srgbClr val="C0504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5572125" y="3081338"/>
            <a:ext cx="107950" cy="107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74" name="Diamond 73"/>
          <p:cNvSpPr/>
          <p:nvPr/>
        </p:nvSpPr>
        <p:spPr>
          <a:xfrm>
            <a:off x="5591175" y="3098800"/>
            <a:ext cx="69850" cy="69850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5470525" y="3373438"/>
            <a:ext cx="1304925" cy="0"/>
          </a:xfrm>
          <a:prstGeom prst="line">
            <a:avLst/>
          </a:prstGeom>
          <a:ln w="19050" cmpd="sng">
            <a:solidFill>
              <a:srgbClr val="C0504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6146800" y="3294063"/>
            <a:ext cx="161925" cy="161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77" name="Diamond 76"/>
          <p:cNvSpPr/>
          <p:nvPr/>
        </p:nvSpPr>
        <p:spPr>
          <a:xfrm>
            <a:off x="6191250" y="3336925"/>
            <a:ext cx="69850" cy="69850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4308475" y="3849688"/>
            <a:ext cx="2466975" cy="0"/>
          </a:xfrm>
          <a:prstGeom prst="line">
            <a:avLst/>
          </a:prstGeom>
          <a:ln w="19050" cmpd="sng">
            <a:solidFill>
              <a:srgbClr val="C0504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5832475" y="3792538"/>
            <a:ext cx="117475" cy="117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80" name="Diamond 79"/>
          <p:cNvSpPr/>
          <p:nvPr/>
        </p:nvSpPr>
        <p:spPr>
          <a:xfrm>
            <a:off x="5854700" y="3813175"/>
            <a:ext cx="69850" cy="69850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4549775" y="3611563"/>
            <a:ext cx="2225675" cy="0"/>
          </a:xfrm>
          <a:prstGeom prst="line">
            <a:avLst/>
          </a:prstGeom>
          <a:ln w="19050" cmpd="sng">
            <a:solidFill>
              <a:srgbClr val="C0504D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5603875" y="3544888"/>
            <a:ext cx="136525" cy="136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84" name="Diamond 83"/>
          <p:cNvSpPr/>
          <p:nvPr/>
        </p:nvSpPr>
        <p:spPr>
          <a:xfrm>
            <a:off x="5635625" y="3575050"/>
            <a:ext cx="69850" cy="69850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flipH="1">
            <a:off x="3336925" y="4097338"/>
            <a:ext cx="2365375" cy="0"/>
          </a:xfrm>
          <a:prstGeom prst="line">
            <a:avLst/>
          </a:prstGeom>
          <a:ln w="19050" cmpd="sng">
            <a:solidFill>
              <a:srgbClr val="C0504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 flipH="1">
            <a:off x="3965575" y="4040188"/>
            <a:ext cx="117475" cy="117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90" name="Diamond 89"/>
          <p:cNvSpPr/>
          <p:nvPr/>
        </p:nvSpPr>
        <p:spPr>
          <a:xfrm flipH="1">
            <a:off x="3987800" y="4060825"/>
            <a:ext cx="69850" cy="69850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>
            <a:off x="3600450" y="4341813"/>
            <a:ext cx="2362200" cy="0"/>
          </a:xfrm>
          <a:prstGeom prst="line">
            <a:avLst/>
          </a:prstGeom>
          <a:ln w="19050" cmpd="sng">
            <a:solidFill>
              <a:srgbClr val="C0504D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4714875" y="4281488"/>
            <a:ext cx="123825" cy="123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94" name="Diamond 93"/>
          <p:cNvSpPr/>
          <p:nvPr/>
        </p:nvSpPr>
        <p:spPr>
          <a:xfrm>
            <a:off x="4740275" y="4305300"/>
            <a:ext cx="69850" cy="69850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4511675" y="4576763"/>
            <a:ext cx="561975" cy="0"/>
          </a:xfrm>
          <a:prstGeom prst="line">
            <a:avLst/>
          </a:prstGeom>
          <a:ln w="19050" cmpd="sng">
            <a:solidFill>
              <a:srgbClr val="C0504D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4702175" y="4487863"/>
            <a:ext cx="180975" cy="180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97" name="Diamond 96"/>
          <p:cNvSpPr/>
          <p:nvPr/>
        </p:nvSpPr>
        <p:spPr>
          <a:xfrm>
            <a:off x="4756150" y="4540250"/>
            <a:ext cx="69850" cy="69850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4498975" y="4824413"/>
            <a:ext cx="815975" cy="0"/>
          </a:xfrm>
          <a:prstGeom prst="line">
            <a:avLst/>
          </a:prstGeom>
          <a:ln w="19050" cmpd="sng">
            <a:solidFill>
              <a:srgbClr val="C0504D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4819650" y="4725988"/>
            <a:ext cx="200025" cy="2000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00" name="Diamond 99"/>
          <p:cNvSpPr/>
          <p:nvPr/>
        </p:nvSpPr>
        <p:spPr>
          <a:xfrm>
            <a:off x="4883150" y="4787900"/>
            <a:ext cx="69850" cy="69850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>
            <a:off x="4337050" y="5056188"/>
            <a:ext cx="1165225" cy="0"/>
          </a:xfrm>
          <a:prstGeom prst="line">
            <a:avLst/>
          </a:prstGeom>
          <a:ln w="19050" cmpd="sng">
            <a:solidFill>
              <a:srgbClr val="C0504D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4848225" y="4973638"/>
            <a:ext cx="168275" cy="1682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03" name="Diamond 102"/>
          <p:cNvSpPr/>
          <p:nvPr/>
        </p:nvSpPr>
        <p:spPr>
          <a:xfrm>
            <a:off x="4895850" y="5019675"/>
            <a:ext cx="69850" cy="69850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 flipV="1">
            <a:off x="6794500" y="5526088"/>
            <a:ext cx="0" cy="52387"/>
          </a:xfrm>
          <a:prstGeom prst="line">
            <a:avLst/>
          </a:prstGeom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36" name="TextBox 111"/>
          <p:cNvSpPr txBox="1">
            <a:spLocks noChangeArrowheads="1"/>
          </p:cNvSpPr>
          <p:nvPr/>
        </p:nvSpPr>
        <p:spPr bwMode="auto">
          <a:xfrm>
            <a:off x="6618288" y="5526088"/>
            <a:ext cx="382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>
                <a:solidFill>
                  <a:srgbClr val="000000"/>
                </a:solidFill>
                <a:ea typeface="+mn-ea"/>
              </a:rPr>
              <a:t>20</a:t>
            </a:r>
          </a:p>
        </p:txBody>
      </p:sp>
      <p:sp>
        <p:nvSpPr>
          <p:cNvPr id="20537" name="Rectangle 2061"/>
          <p:cNvSpPr>
            <a:spLocks noChangeArrowheads="1"/>
          </p:cNvSpPr>
          <p:nvPr/>
        </p:nvSpPr>
        <p:spPr bwMode="auto">
          <a:xfrm>
            <a:off x="592138" y="2740025"/>
            <a:ext cx="457200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450"/>
              </a:spcAft>
              <a:buFontTx/>
              <a:buNone/>
              <a:defRPr/>
            </a:pPr>
            <a:r>
              <a:rPr lang="en-US" altLang="en-US" sz="1100">
                <a:solidFill>
                  <a:srgbClr val="000000"/>
                </a:solidFill>
                <a:ea typeface="+mn-ea"/>
              </a:rPr>
              <a:t>Burant et al</a:t>
            </a:r>
            <a:r>
              <a:rPr lang="en-US" altLang="en-US" sz="1100" baseline="30000">
                <a:solidFill>
                  <a:srgbClr val="000000"/>
                </a:solidFill>
                <a:ea typeface="+mn-ea"/>
              </a:rPr>
              <a:t>2</a:t>
            </a:r>
          </a:p>
          <a:p>
            <a:pPr eaLnBrk="1" fontAlgn="auto" hangingPunct="1">
              <a:spcBef>
                <a:spcPct val="0"/>
              </a:spcBef>
              <a:spcAft>
                <a:spcPts val="450"/>
              </a:spcAft>
              <a:buFontTx/>
              <a:buNone/>
              <a:defRPr/>
            </a:pPr>
            <a:r>
              <a:rPr lang="en-US" altLang="en-US" sz="1100">
                <a:solidFill>
                  <a:srgbClr val="000000"/>
                </a:solidFill>
                <a:ea typeface="+mn-ea"/>
              </a:rPr>
              <a:t>Simonson et al</a:t>
            </a:r>
            <a:r>
              <a:rPr lang="en-US" altLang="en-US" sz="1100" baseline="30000">
                <a:solidFill>
                  <a:srgbClr val="000000"/>
                </a:solidFill>
                <a:ea typeface="+mn-ea"/>
              </a:rPr>
              <a:t>3</a:t>
            </a:r>
          </a:p>
          <a:p>
            <a:pPr eaLnBrk="1" fontAlgn="auto" hangingPunct="1">
              <a:spcBef>
                <a:spcPct val="0"/>
              </a:spcBef>
              <a:spcAft>
                <a:spcPts val="450"/>
              </a:spcAft>
              <a:buFontTx/>
              <a:buNone/>
              <a:defRPr/>
            </a:pPr>
            <a:r>
              <a:rPr lang="en-US" altLang="en-US" sz="1100">
                <a:solidFill>
                  <a:srgbClr val="000000"/>
                </a:solidFill>
                <a:ea typeface="+mn-ea"/>
              </a:rPr>
              <a:t>DeFronzo and Goodman</a:t>
            </a:r>
            <a:r>
              <a:rPr lang="en-US" altLang="en-US" sz="1100" baseline="30000">
                <a:solidFill>
                  <a:srgbClr val="000000"/>
                </a:solidFill>
                <a:ea typeface="+mn-ea"/>
              </a:rPr>
              <a:t>4</a:t>
            </a:r>
            <a:r>
              <a:rPr lang="en-US" altLang="en-US" sz="1100">
                <a:solidFill>
                  <a:srgbClr val="000000"/>
                </a:solidFill>
                <a:ea typeface="+mn-ea"/>
              </a:rPr>
              <a:t> </a:t>
            </a:r>
          </a:p>
          <a:p>
            <a:pPr eaLnBrk="1" fontAlgn="auto" hangingPunct="1">
              <a:spcBef>
                <a:spcPct val="0"/>
              </a:spcBef>
              <a:spcAft>
                <a:spcPts val="450"/>
              </a:spcAft>
              <a:buFontTx/>
              <a:buNone/>
              <a:defRPr/>
            </a:pPr>
            <a:r>
              <a:rPr lang="en-US" altLang="en-US" sz="1100">
                <a:solidFill>
                  <a:srgbClr val="000000"/>
                </a:solidFill>
                <a:ea typeface="+mn-ea"/>
              </a:rPr>
              <a:t>Feinglos et al</a:t>
            </a:r>
            <a:r>
              <a:rPr lang="en-US" altLang="en-US" sz="1100" baseline="30000">
                <a:solidFill>
                  <a:srgbClr val="000000"/>
                </a:solidFill>
                <a:ea typeface="+mn-ea"/>
              </a:rPr>
              <a:t>5</a:t>
            </a:r>
          </a:p>
          <a:p>
            <a:pPr eaLnBrk="1" fontAlgn="auto" hangingPunct="1">
              <a:spcBef>
                <a:spcPct val="0"/>
              </a:spcBef>
              <a:spcAft>
                <a:spcPts val="450"/>
              </a:spcAft>
              <a:buFontTx/>
              <a:buNone/>
              <a:defRPr/>
            </a:pPr>
            <a:r>
              <a:rPr lang="en-US" altLang="en-US" sz="1100">
                <a:solidFill>
                  <a:srgbClr val="000000"/>
                </a:solidFill>
                <a:ea typeface="+mn-ea"/>
              </a:rPr>
              <a:t>Horton et al</a:t>
            </a:r>
            <a:r>
              <a:rPr lang="en-US" altLang="en-US" sz="1100" baseline="30000">
                <a:solidFill>
                  <a:srgbClr val="000000"/>
                </a:solidFill>
                <a:ea typeface="+mn-ea"/>
              </a:rPr>
              <a:t>6</a:t>
            </a:r>
          </a:p>
          <a:p>
            <a:pPr eaLnBrk="1" fontAlgn="auto" hangingPunct="1">
              <a:spcBef>
                <a:spcPct val="0"/>
              </a:spcBef>
              <a:spcAft>
                <a:spcPts val="450"/>
              </a:spcAft>
              <a:buFontTx/>
              <a:buNone/>
              <a:defRPr/>
            </a:pPr>
            <a:r>
              <a:rPr lang="en-US" altLang="en-US" sz="1100">
                <a:solidFill>
                  <a:srgbClr val="000000"/>
                </a:solidFill>
                <a:ea typeface="+mn-ea"/>
              </a:rPr>
              <a:t>Kabadi et al</a:t>
            </a:r>
            <a:r>
              <a:rPr lang="en-US" altLang="en-US" sz="1100" baseline="30000">
                <a:solidFill>
                  <a:srgbClr val="000000"/>
                </a:solidFill>
                <a:ea typeface="+mn-ea"/>
              </a:rPr>
              <a:t>7</a:t>
            </a:r>
          </a:p>
          <a:p>
            <a:pPr eaLnBrk="1" fontAlgn="auto" hangingPunct="1">
              <a:spcBef>
                <a:spcPct val="0"/>
              </a:spcBef>
              <a:spcAft>
                <a:spcPts val="450"/>
              </a:spcAft>
              <a:buFontTx/>
              <a:buNone/>
              <a:defRPr/>
            </a:pPr>
            <a:r>
              <a:rPr lang="en-US" altLang="en-US" sz="1100">
                <a:solidFill>
                  <a:srgbClr val="000000"/>
                </a:solidFill>
                <a:ea typeface="+mn-ea"/>
              </a:rPr>
              <a:t>Riddle et al</a:t>
            </a:r>
            <a:r>
              <a:rPr lang="en-US" altLang="en-US" sz="1100" baseline="30000">
                <a:solidFill>
                  <a:srgbClr val="000000"/>
                </a:solidFill>
                <a:ea typeface="+mn-ea"/>
              </a:rPr>
              <a:t>8</a:t>
            </a:r>
          </a:p>
          <a:p>
            <a:pPr eaLnBrk="1" fontAlgn="auto" hangingPunct="1">
              <a:spcBef>
                <a:spcPct val="0"/>
              </a:spcBef>
              <a:spcAft>
                <a:spcPts val="450"/>
              </a:spcAft>
              <a:buFontTx/>
              <a:buNone/>
              <a:defRPr/>
            </a:pPr>
            <a:r>
              <a:rPr lang="en-US" altLang="en-US" sz="1100">
                <a:solidFill>
                  <a:srgbClr val="000000"/>
                </a:solidFill>
                <a:ea typeface="+mn-ea"/>
              </a:rPr>
              <a:t>Riddle and Schneider</a:t>
            </a:r>
            <a:r>
              <a:rPr lang="en-US" altLang="en-US" sz="1100" baseline="30000">
                <a:solidFill>
                  <a:srgbClr val="000000"/>
                </a:solidFill>
                <a:ea typeface="+mn-ea"/>
              </a:rPr>
              <a:t>9</a:t>
            </a:r>
          </a:p>
          <a:p>
            <a:pPr eaLnBrk="1" fontAlgn="auto" hangingPunct="1">
              <a:spcBef>
                <a:spcPct val="0"/>
              </a:spcBef>
              <a:spcAft>
                <a:spcPts val="450"/>
              </a:spcAft>
              <a:buFontTx/>
              <a:buNone/>
              <a:defRPr/>
            </a:pPr>
            <a:r>
              <a:rPr lang="en-US" altLang="en-US" sz="1100">
                <a:solidFill>
                  <a:srgbClr val="000000"/>
                </a:solidFill>
                <a:ea typeface="+mn-ea"/>
              </a:rPr>
              <a:t>Stenman et al</a:t>
            </a:r>
            <a:r>
              <a:rPr lang="en-US" altLang="en-US" sz="1100" baseline="30000">
                <a:solidFill>
                  <a:srgbClr val="000000"/>
                </a:solidFill>
                <a:ea typeface="+mn-ea"/>
              </a:rPr>
              <a:t>10</a:t>
            </a:r>
          </a:p>
          <a:p>
            <a:pPr eaLnBrk="1" fontAlgn="auto" hangingPunct="1">
              <a:spcBef>
                <a:spcPct val="0"/>
              </a:spcBef>
              <a:spcAft>
                <a:spcPts val="450"/>
              </a:spcAft>
              <a:buFontTx/>
              <a:buNone/>
              <a:defRPr/>
            </a:pPr>
            <a:r>
              <a:rPr lang="en-US" altLang="en-US" sz="1100">
                <a:solidFill>
                  <a:srgbClr val="000000"/>
                </a:solidFill>
                <a:ea typeface="+mn-ea"/>
              </a:rPr>
              <a:t>Stuart et al</a:t>
            </a:r>
            <a:r>
              <a:rPr lang="en-US" altLang="en-US" sz="1100" baseline="30000">
                <a:solidFill>
                  <a:srgbClr val="000000"/>
                </a:solidFill>
                <a:ea typeface="+mn-ea"/>
              </a:rPr>
              <a:t>11</a:t>
            </a:r>
            <a:endParaRPr lang="en-US" altLang="en-US" sz="1100">
              <a:solidFill>
                <a:srgbClr val="000000"/>
              </a:solidFill>
              <a:ea typeface="+mn-ea"/>
            </a:endParaRPr>
          </a:p>
          <a:p>
            <a:pPr eaLnBrk="1" fontAlgn="auto" hangingPunct="1">
              <a:spcBef>
                <a:spcPct val="0"/>
              </a:spcBef>
              <a:spcAft>
                <a:spcPts val="450"/>
              </a:spcAft>
              <a:buFontTx/>
              <a:buNone/>
              <a:defRPr/>
            </a:pPr>
            <a:r>
              <a:rPr lang="en-US" altLang="en-US" sz="1100">
                <a:solidFill>
                  <a:srgbClr val="000000"/>
                </a:solidFill>
                <a:ea typeface="+mn-ea"/>
              </a:rPr>
              <a:t>Subtotal (</a:t>
            </a:r>
            <a:r>
              <a:rPr lang="en-US" altLang="en-US" sz="1100" i="1">
                <a:solidFill>
                  <a:srgbClr val="000000"/>
                </a:solidFill>
                <a:ea typeface="+mn-ea"/>
              </a:rPr>
              <a:t>I</a:t>
            </a:r>
            <a:r>
              <a:rPr lang="en-US" altLang="en-US" sz="1100" baseline="30000">
                <a:solidFill>
                  <a:srgbClr val="000000"/>
                </a:solidFill>
                <a:ea typeface="+mn-ea"/>
              </a:rPr>
              <a:t>2</a:t>
            </a:r>
            <a:r>
              <a:rPr lang="en-US" altLang="en-US" sz="1100">
                <a:solidFill>
                  <a:srgbClr val="000000"/>
                </a:solidFill>
                <a:ea typeface="+mn-ea"/>
              </a:rPr>
              <a:t>=61.0%, </a:t>
            </a:r>
            <a:r>
              <a:rPr lang="en-US" altLang="en-US" sz="1100" i="1">
                <a:solidFill>
                  <a:srgbClr val="000000"/>
                </a:solidFill>
                <a:ea typeface="+mn-ea"/>
              </a:rPr>
              <a:t>p</a:t>
            </a:r>
            <a:r>
              <a:rPr lang="en-US" altLang="en-US" sz="1100">
                <a:solidFill>
                  <a:srgbClr val="000000"/>
                </a:solidFill>
                <a:ea typeface="+mn-ea"/>
              </a:rPr>
              <a:t>=0.006)</a:t>
            </a:r>
          </a:p>
        </p:txBody>
      </p:sp>
      <p:sp>
        <p:nvSpPr>
          <p:cNvPr id="58" name="Footer Placeholder 3"/>
          <p:cNvSpPr txBox="1">
            <a:spLocks/>
          </p:cNvSpPr>
          <p:nvPr/>
        </p:nvSpPr>
        <p:spPr>
          <a:xfrm>
            <a:off x="4484688" y="6592888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FOR HCP ONLY</a:t>
            </a:r>
            <a:endParaRPr lang="en-GB" sz="14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33300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88913"/>
            <a:ext cx="9109075" cy="297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6338"/>
            <a:ext cx="9144000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2206625" y="3246438"/>
            <a:ext cx="473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/>
              <a:t>Hypoglycemia and Risk of Incident Dementia</a:t>
            </a:r>
          </a:p>
        </p:txBody>
      </p:sp>
    </p:spTree>
    <p:extLst>
      <p:ext uri="{BB962C8B-B14F-4D97-AF65-F5344CB8AC3E}">
        <p14:creationId xmlns:p14="http://schemas.microsoft.com/office/powerpoint/2010/main" val="2915128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Challenges</a:t>
            </a:r>
            <a:r>
              <a:rPr lang="it-IT" dirty="0" smtClean="0"/>
              <a:t> in </a:t>
            </a:r>
            <a:r>
              <a:rPr lang="it-IT" dirty="0" err="1" smtClean="0"/>
              <a:t>rural</a:t>
            </a:r>
            <a:r>
              <a:rPr lang="it-IT" dirty="0" smtClean="0"/>
              <a:t> </a:t>
            </a:r>
            <a:r>
              <a:rPr lang="it-IT" dirty="0" err="1" smtClean="0"/>
              <a:t>areas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Few</a:t>
            </a:r>
            <a:r>
              <a:rPr lang="it-IT" dirty="0" smtClean="0"/>
              <a:t> </a:t>
            </a:r>
            <a:r>
              <a:rPr lang="it-IT" dirty="0" err="1" smtClean="0"/>
              <a:t>clinical</a:t>
            </a:r>
            <a:r>
              <a:rPr lang="it-IT" dirty="0" smtClean="0"/>
              <a:t> centers</a:t>
            </a:r>
          </a:p>
          <a:p>
            <a:r>
              <a:rPr lang="it-IT" dirty="0" smtClean="0"/>
              <a:t>No information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patient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r>
              <a:rPr lang="it-IT" dirty="0" smtClean="0"/>
              <a:t>No screening </a:t>
            </a:r>
            <a:r>
              <a:rPr lang="it-IT" dirty="0" err="1" smtClean="0"/>
              <a:t>initiatives</a:t>
            </a:r>
            <a:endParaRPr lang="it-IT" dirty="0" smtClean="0"/>
          </a:p>
          <a:p>
            <a:r>
              <a:rPr lang="it-IT" dirty="0" err="1" smtClean="0"/>
              <a:t>Difficult</a:t>
            </a:r>
            <a:r>
              <a:rPr lang="it-IT" dirty="0" smtClean="0"/>
              <a:t> </a:t>
            </a:r>
            <a:r>
              <a:rPr lang="it-IT" dirty="0" err="1" smtClean="0"/>
              <a:t>diet</a:t>
            </a:r>
            <a:r>
              <a:rPr lang="it-IT" dirty="0" smtClean="0"/>
              <a:t> management</a:t>
            </a:r>
          </a:p>
          <a:p>
            <a:r>
              <a:rPr lang="it-IT" dirty="0" smtClean="0"/>
              <a:t>No </a:t>
            </a:r>
            <a:r>
              <a:rPr lang="it-IT" dirty="0" err="1" smtClean="0"/>
              <a:t>refrigeration</a:t>
            </a:r>
            <a:endParaRPr lang="it-IT" dirty="0" smtClean="0"/>
          </a:p>
          <a:p>
            <a:r>
              <a:rPr lang="it-IT" dirty="0" smtClean="0"/>
              <a:t>High </a:t>
            </a:r>
            <a:r>
              <a:rPr lang="it-IT" dirty="0" err="1" smtClean="0"/>
              <a:t>cost</a:t>
            </a:r>
            <a:r>
              <a:rPr lang="it-IT" dirty="0" smtClean="0"/>
              <a:t> of </a:t>
            </a:r>
            <a:r>
              <a:rPr lang="it-IT" dirty="0" err="1" smtClean="0"/>
              <a:t>devices</a:t>
            </a:r>
            <a:r>
              <a:rPr lang="it-IT" dirty="0" smtClean="0"/>
              <a:t> and </a:t>
            </a:r>
            <a:r>
              <a:rPr lang="it-IT" dirty="0" err="1" smtClean="0"/>
              <a:t>insulin</a:t>
            </a:r>
            <a:r>
              <a:rPr lang="it-IT" dirty="0" smtClean="0"/>
              <a:t> treatment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058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CasellaDiTesto 1"/>
          <p:cNvSpPr txBox="1"/>
          <p:nvPr/>
        </p:nvSpPr>
        <p:spPr>
          <a:xfrm>
            <a:off x="10498559" y="537105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332" name="Segnaposto contenuto 3"/>
          <p:cNvSpPr txBox="1">
            <a:spLocks/>
          </p:cNvSpPr>
          <p:nvPr/>
        </p:nvSpPr>
        <p:spPr>
          <a:xfrm>
            <a:off x="2904454" y="1826531"/>
            <a:ext cx="6202820" cy="452981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/>
              <a:t> Screening policies should take into account that the prevalence of T2DM rises with age, with about 90% of those affected aged &gt; 50 years, and about 70% aged &gt; 60 years.</a:t>
            </a:r>
          </a:p>
          <a:p>
            <a:pPr marL="0" indent="0">
              <a:buNone/>
            </a:pPr>
            <a:r>
              <a:rPr lang="en-GB" sz="1800" dirty="0" smtClean="0"/>
              <a:t>A </a:t>
            </a:r>
            <a:r>
              <a:rPr lang="en-GB" sz="1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stages </a:t>
            </a:r>
            <a:r>
              <a:rPr lang="en-GB" sz="1800" dirty="0" smtClean="0"/>
              <a:t>screening suggested:</a:t>
            </a:r>
          </a:p>
          <a:p>
            <a:pPr marL="800100" lvl="1" indent="-457200">
              <a:lnSpc>
                <a:spcPct val="120000"/>
              </a:lnSpc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en-GB" sz="1800" dirty="0" smtClean="0"/>
              <a:t>Identification of people at high risk (</a:t>
            </a:r>
            <a:r>
              <a:rPr lang="en-GB" sz="1800" dirty="0" err="1" smtClean="0"/>
              <a:t>Qdiabetes</a:t>
            </a:r>
            <a:r>
              <a:rPr lang="en-GB" sz="1800" dirty="0" smtClean="0"/>
              <a:t> Risk Score; Finnish Diabetes Risk Score). Age, BMI, ethnicity and the presence of another metabolic condition (like hypertension) are the main risk factors</a:t>
            </a:r>
          </a:p>
          <a:p>
            <a:pPr marL="800100" lvl="1" indent="-457200">
              <a:lnSpc>
                <a:spcPct val="120000"/>
              </a:lnSpc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en-GB" sz="3200" b="1" dirty="0"/>
              <a:t>FPG or OGTT</a:t>
            </a:r>
          </a:p>
          <a:p>
            <a:pPr marL="800100" lvl="1" indent="-457200">
              <a:lnSpc>
                <a:spcPct val="120000"/>
              </a:lnSpc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en-GB" sz="2800" b="1" dirty="0" smtClean="0"/>
              <a:t>HbA1c testing</a:t>
            </a:r>
          </a:p>
          <a:p>
            <a:pPr marL="342900" lvl="1" indent="0">
              <a:lnSpc>
                <a:spcPct val="120000"/>
              </a:lnSpc>
              <a:buClr>
                <a:schemeClr val="bg2">
                  <a:lumMod val="50000"/>
                </a:schemeClr>
              </a:buClr>
              <a:buNone/>
            </a:pPr>
            <a:endParaRPr lang="en-GB" sz="1800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-1637997" y="166182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671" y="1933361"/>
            <a:ext cx="2669766" cy="3744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ttangolo 10"/>
          <p:cNvSpPr/>
          <p:nvPr/>
        </p:nvSpPr>
        <p:spPr>
          <a:xfrm>
            <a:off x="6660350" y="6633090"/>
            <a:ext cx="24568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8000" algn="r">
              <a:lnSpc>
                <a:spcPct val="80000"/>
              </a:lnSpc>
              <a:spcBef>
                <a:spcPts val="800"/>
              </a:spcBef>
              <a:buClr>
                <a:schemeClr val="bg2">
                  <a:lumMod val="50000"/>
                </a:schemeClr>
              </a:buClr>
            </a:pPr>
            <a:r>
              <a:rPr lang="it-IT" sz="1200" dirty="0" err="1" smtClean="0">
                <a:solidFill>
                  <a:srgbClr val="595959"/>
                </a:solidFill>
              </a:rPr>
              <a:t>Waugh</a:t>
            </a:r>
            <a:r>
              <a:rPr lang="it-IT" sz="1200" dirty="0" smtClean="0">
                <a:solidFill>
                  <a:srgbClr val="595959"/>
                </a:solidFill>
              </a:rPr>
              <a:t> NR et al. </a:t>
            </a:r>
            <a:r>
              <a:rPr lang="it-IT" sz="1200" i="1" dirty="0" smtClean="0">
                <a:solidFill>
                  <a:srgbClr val="595959"/>
                </a:solidFill>
              </a:rPr>
              <a:t>HTA 2013, </a:t>
            </a:r>
            <a:r>
              <a:rPr lang="it-IT" sz="1200" i="1" dirty="0" err="1" smtClean="0">
                <a:solidFill>
                  <a:srgbClr val="595959"/>
                </a:solidFill>
              </a:rPr>
              <a:t>Vol</a:t>
            </a:r>
            <a:r>
              <a:rPr lang="it-IT" sz="1200" i="1" dirty="0" smtClean="0">
                <a:solidFill>
                  <a:srgbClr val="595959"/>
                </a:solidFill>
              </a:rPr>
              <a:t> 17</a:t>
            </a:r>
            <a:endParaRPr lang="it-IT" sz="1200" i="1" dirty="0">
              <a:solidFill>
                <a:srgbClr val="595959"/>
              </a:solidFill>
            </a:endParaRPr>
          </a:p>
        </p:txBody>
      </p:sp>
      <p:sp>
        <p:nvSpPr>
          <p:cNvPr id="10" name="Titolo 2"/>
          <p:cNvSpPr txBox="1">
            <a:spLocks/>
          </p:cNvSpPr>
          <p:nvPr/>
        </p:nvSpPr>
        <p:spPr>
          <a:xfrm>
            <a:off x="457200" y="37676"/>
            <a:ext cx="8229600" cy="92934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b="1" dirty="0" smtClean="0">
                <a:solidFill>
                  <a:srgbClr val="779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en-GB" sz="4400" dirty="0" smtClean="0">
                <a:solidFill>
                  <a:srgbClr val="779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400" dirty="0" smtClean="0">
                <a:solidFill>
                  <a:srgbClr val="77933C"/>
                </a:solidFill>
              </a:rPr>
              <a:t>and </a:t>
            </a:r>
            <a:r>
              <a:rPr lang="en-GB" sz="4400" b="1" dirty="0" smtClean="0">
                <a:solidFill>
                  <a:srgbClr val="779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en-GB" sz="4400" dirty="0" smtClean="0">
                <a:solidFill>
                  <a:srgbClr val="77933C"/>
                </a:solidFill>
              </a:rPr>
              <a:t> should we screen for type 2 diabetes? </a:t>
            </a:r>
            <a:endParaRPr lang="en-GB" sz="4400" dirty="0">
              <a:solidFill>
                <a:srgbClr val="779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0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163" y="0"/>
            <a:ext cx="643196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ttangolo 2"/>
          <p:cNvSpPr/>
          <p:nvPr/>
        </p:nvSpPr>
        <p:spPr>
          <a:xfrm>
            <a:off x="104867" y="1842733"/>
            <a:ext cx="243529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Finnish </a:t>
            </a:r>
            <a:r>
              <a:rPr lang="en-GB" sz="44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DiabetesRisk</a:t>
            </a:r>
            <a:r>
              <a:rPr lang="en-GB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Score</a:t>
            </a:r>
            <a:endParaRPr lang="en-US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227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/>
          <p:cNvSpPr txBox="1">
            <a:spLocks/>
          </p:cNvSpPr>
          <p:nvPr/>
        </p:nvSpPr>
        <p:spPr>
          <a:xfrm>
            <a:off x="726268" y="35613"/>
            <a:ext cx="7691465" cy="124637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sz="3600" dirty="0" smtClean="0">
                <a:solidFill>
                  <a:srgbClr val="77933C"/>
                </a:solidFill>
              </a:rPr>
              <a:t>Screening for diabetes: </a:t>
            </a:r>
          </a:p>
          <a:p>
            <a:pPr>
              <a:spcBef>
                <a:spcPts val="0"/>
              </a:spcBef>
            </a:pPr>
            <a:r>
              <a:rPr lang="en-GB" sz="3600" dirty="0" smtClean="0">
                <a:solidFill>
                  <a:srgbClr val="77933C"/>
                </a:solidFill>
              </a:rPr>
              <a:t>the </a:t>
            </a:r>
            <a:r>
              <a:rPr lang="en-GB" sz="3600" b="1" dirty="0" smtClean="0">
                <a:solidFill>
                  <a:srgbClr val="779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 statement of the ADA</a:t>
            </a:r>
            <a:endParaRPr lang="en-GB" sz="3600" b="1" dirty="0">
              <a:solidFill>
                <a:srgbClr val="7793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8734"/>
            <a:ext cx="2889543" cy="442461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543" y="1626214"/>
            <a:ext cx="6254457" cy="4391633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5659967" y="6633090"/>
            <a:ext cx="34572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8000" algn="r">
              <a:lnSpc>
                <a:spcPct val="80000"/>
              </a:lnSpc>
              <a:spcBef>
                <a:spcPts val="800"/>
              </a:spcBef>
              <a:buClr>
                <a:schemeClr val="bg2">
                  <a:lumMod val="50000"/>
                </a:schemeClr>
              </a:buClr>
            </a:pPr>
            <a:r>
              <a:rPr lang="it-IT" sz="1200" dirty="0" smtClean="0">
                <a:solidFill>
                  <a:srgbClr val="595959"/>
                </a:solidFill>
              </a:rPr>
              <a:t>ADA Position Statement 2014. </a:t>
            </a:r>
            <a:r>
              <a:rPr lang="it-IT" sz="1200" dirty="0" err="1" smtClean="0">
                <a:solidFill>
                  <a:srgbClr val="595959"/>
                </a:solidFill>
              </a:rPr>
              <a:t>Diabetes</a:t>
            </a:r>
            <a:r>
              <a:rPr lang="it-IT" sz="1200" dirty="0" smtClean="0">
                <a:solidFill>
                  <a:srgbClr val="595959"/>
                </a:solidFill>
              </a:rPr>
              <a:t> Care 37, S1.</a:t>
            </a:r>
            <a:endParaRPr lang="it-IT" sz="1200" i="1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89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/>
          <p:cNvSpPr txBox="1">
            <a:spLocks/>
          </p:cNvSpPr>
          <p:nvPr/>
        </p:nvSpPr>
        <p:spPr>
          <a:xfrm>
            <a:off x="329028" y="37676"/>
            <a:ext cx="8229600" cy="15235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solidFill>
                  <a:srgbClr val="77933C"/>
                </a:solidFill>
              </a:rPr>
              <a:t>Should diabetes be screened also in </a:t>
            </a:r>
            <a:r>
              <a:rPr lang="en-GB" sz="4000" b="1" dirty="0" smtClean="0">
                <a:solidFill>
                  <a:srgbClr val="779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</a:t>
            </a:r>
            <a:r>
              <a:rPr lang="en-GB" sz="4000" dirty="0" smtClean="0">
                <a:solidFill>
                  <a:srgbClr val="77933C"/>
                </a:solidFill>
              </a:rPr>
              <a:t>?</a:t>
            </a:r>
            <a:endParaRPr lang="en-GB" sz="4000" dirty="0">
              <a:solidFill>
                <a:srgbClr val="77933C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6361454"/>
            <a:ext cx="3649619" cy="496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8000">
              <a:lnSpc>
                <a:spcPct val="80000"/>
              </a:lnSpc>
              <a:spcBef>
                <a:spcPts val="800"/>
              </a:spcBef>
              <a:buClr>
                <a:schemeClr val="bg2">
                  <a:lumMod val="50000"/>
                </a:schemeClr>
              </a:buClr>
            </a:pPr>
            <a:r>
              <a:rPr lang="it-IT" sz="1200" dirty="0" smtClean="0">
                <a:solidFill>
                  <a:srgbClr val="595959"/>
                </a:solidFill>
              </a:rPr>
              <a:t>Imperatore G., et al. </a:t>
            </a:r>
            <a:r>
              <a:rPr lang="hu-HU" sz="1200" dirty="0">
                <a:solidFill>
                  <a:srgbClr val="595959"/>
                </a:solidFill>
              </a:rPr>
              <a:t>Diabetes Care </a:t>
            </a:r>
            <a:r>
              <a:rPr lang="hu-HU" sz="1200" dirty="0" smtClean="0">
                <a:solidFill>
                  <a:srgbClr val="595959"/>
                </a:solidFill>
              </a:rPr>
              <a:t>2012; 35</a:t>
            </a:r>
            <a:r>
              <a:rPr lang="hu-HU" sz="1200" dirty="0">
                <a:solidFill>
                  <a:srgbClr val="595959"/>
                </a:solidFill>
              </a:rPr>
              <a:t>:2515–2520</a:t>
            </a:r>
            <a:endParaRPr lang="it-IT" sz="1200" dirty="0" smtClean="0">
              <a:solidFill>
                <a:srgbClr val="595959"/>
              </a:solidFill>
            </a:endParaRPr>
          </a:p>
          <a:p>
            <a:pPr marL="108000">
              <a:lnSpc>
                <a:spcPct val="80000"/>
              </a:lnSpc>
              <a:spcBef>
                <a:spcPts val="800"/>
              </a:spcBef>
              <a:buClr>
                <a:schemeClr val="bg2">
                  <a:lumMod val="50000"/>
                </a:schemeClr>
              </a:buClr>
            </a:pPr>
            <a:r>
              <a:rPr lang="it-IT" sz="1200" dirty="0" smtClean="0">
                <a:solidFill>
                  <a:srgbClr val="595959"/>
                </a:solidFill>
              </a:rPr>
              <a:t>ADA Position Statement 2014. </a:t>
            </a:r>
            <a:r>
              <a:rPr lang="it-IT" sz="1200" dirty="0" err="1" smtClean="0">
                <a:solidFill>
                  <a:srgbClr val="595959"/>
                </a:solidFill>
              </a:rPr>
              <a:t>Diabetes</a:t>
            </a:r>
            <a:r>
              <a:rPr lang="it-IT" sz="1200" dirty="0" smtClean="0">
                <a:solidFill>
                  <a:srgbClr val="595959"/>
                </a:solidFill>
              </a:rPr>
              <a:t> Care 37, S1</a:t>
            </a:r>
            <a:endParaRPr lang="it-IT" sz="1200" i="1" dirty="0">
              <a:solidFill>
                <a:srgbClr val="595959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39825" y="1710935"/>
            <a:ext cx="55697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the last decade, the incidence of type </a:t>
            </a:r>
            <a:r>
              <a:rPr lang="en-US" dirty="0" smtClean="0"/>
              <a:t>2 diabetes </a:t>
            </a:r>
            <a:r>
              <a:rPr lang="en-US" dirty="0"/>
              <a:t>in adolescents has </a:t>
            </a:r>
            <a:r>
              <a:rPr lang="en-US" dirty="0" smtClean="0"/>
              <a:t>increased dramatically</a:t>
            </a:r>
            <a:r>
              <a:rPr lang="en-US" dirty="0"/>
              <a:t>, especially in </a:t>
            </a:r>
            <a:r>
              <a:rPr lang="en-US" dirty="0" smtClean="0"/>
              <a:t>minority populations.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647" y="1234993"/>
            <a:ext cx="3150877" cy="5541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139826" y="3252134"/>
            <a:ext cx="5569711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Testing to detect type 2 diabetes </a:t>
            </a:r>
            <a:r>
              <a:rPr lang="en-US" dirty="0" smtClean="0"/>
              <a:t>and </a:t>
            </a:r>
            <a:r>
              <a:rPr lang="en-US" dirty="0" err="1" smtClean="0"/>
              <a:t>prediabetes</a:t>
            </a:r>
            <a:r>
              <a:rPr lang="en-US" dirty="0" smtClean="0"/>
              <a:t> </a:t>
            </a:r>
            <a:r>
              <a:rPr lang="en-US" dirty="0"/>
              <a:t>should be considered </a:t>
            </a:r>
            <a:r>
              <a:rPr lang="en-US" dirty="0" smtClean="0"/>
              <a:t>in children </a:t>
            </a:r>
            <a:r>
              <a:rPr lang="en-US" dirty="0"/>
              <a:t>and adolescents who </a:t>
            </a:r>
            <a:r>
              <a:rPr lang="en-US" dirty="0" smtClean="0"/>
              <a:t>are overweight </a:t>
            </a:r>
            <a:r>
              <a:rPr lang="en-US" dirty="0"/>
              <a:t>and </a:t>
            </a:r>
            <a:r>
              <a:rPr lang="en-US" dirty="0" smtClean="0"/>
              <a:t>have </a:t>
            </a:r>
            <a:r>
              <a:rPr lang="en-US" dirty="0"/>
              <a:t>two </a:t>
            </a:r>
            <a:r>
              <a:rPr lang="en-US" dirty="0" smtClean="0"/>
              <a:t>or more </a:t>
            </a:r>
            <a:r>
              <a:rPr lang="en-US" dirty="0"/>
              <a:t>additional risk factors </a:t>
            </a:r>
            <a:r>
              <a:rPr lang="en-US" dirty="0" smtClean="0"/>
              <a:t>for diabetes (table)</a:t>
            </a:r>
            <a:endParaRPr lang="en-GB" dirty="0" smtClean="0">
              <a:solidFill>
                <a:schemeClr val="tx1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32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/>
          <p:cNvSpPr txBox="1">
            <a:spLocks/>
          </p:cNvSpPr>
          <p:nvPr/>
        </p:nvSpPr>
        <p:spPr>
          <a:xfrm>
            <a:off x="457200" y="37676"/>
            <a:ext cx="8229600" cy="92934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b="1" dirty="0" smtClean="0">
                <a:solidFill>
                  <a:srgbClr val="779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Diagnostic criteria </a:t>
            </a:r>
            <a:r>
              <a:rPr lang="en-GB" sz="4400" dirty="0" smtClean="0">
                <a:solidFill>
                  <a:srgbClr val="77933C"/>
                </a:solidFill>
              </a:rPr>
              <a:t>for pre-diabetes</a:t>
            </a:r>
            <a:endParaRPr lang="en-GB" sz="4400" dirty="0">
              <a:solidFill>
                <a:srgbClr val="77933C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7199" y="2015283"/>
            <a:ext cx="8373035" cy="29392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charset="2"/>
              <a:buChar char="ü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HbA1c 5.7-6.4%</a:t>
            </a:r>
            <a:r>
              <a:rPr lang="en-US" dirty="0" smtClean="0"/>
              <a:t>.</a:t>
            </a:r>
          </a:p>
          <a:p>
            <a:pPr marL="285750" indent="-285750">
              <a:buFont typeface="Wingdings" charset="2"/>
              <a:buChar char="ü"/>
            </a:pPr>
            <a:endParaRPr lang="en-US" b="1" dirty="0" smtClean="0">
              <a:solidFill>
                <a:srgbClr val="9537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b="1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FPG 100 mg/dl (5.6 </a:t>
            </a:r>
            <a:r>
              <a:rPr lang="en-US" b="1" dirty="0" err="1" smtClean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mmol</a:t>
            </a:r>
            <a:r>
              <a:rPr lang="en-US" b="1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/L) to 126 mg/dl (7.0mmol/L)</a:t>
            </a:r>
            <a:r>
              <a:rPr lang="en-US" dirty="0" smtClean="0"/>
              <a:t>. </a:t>
            </a:r>
          </a:p>
          <a:p>
            <a:pPr marL="285750" indent="-285750">
              <a:buFont typeface="Wingdings" charset="2"/>
              <a:buChar char="ü"/>
            </a:pPr>
            <a:endParaRPr lang="en-US" b="1" dirty="0">
              <a:solidFill>
                <a:srgbClr val="9537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b="1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Two-hour plasma glucose 140mg/dl (7.8 </a:t>
            </a:r>
            <a:r>
              <a:rPr lang="en-US" b="1" dirty="0" err="1" smtClean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mmol</a:t>
            </a:r>
            <a:r>
              <a:rPr lang="en-US" b="1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/L) to 199 mg/dl (11.0 </a:t>
            </a:r>
            <a:r>
              <a:rPr lang="en-US" b="1" dirty="0" err="1" smtClean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mmol</a:t>
            </a:r>
            <a:r>
              <a:rPr lang="en-US" b="1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/L) after OGTT </a:t>
            </a:r>
            <a:r>
              <a:rPr lang="en-US" dirty="0" smtClean="0"/>
              <a:t>(with 75g of glucose dissolved in water).</a:t>
            </a:r>
            <a:endParaRPr lang="en-US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Note: for all three tests, risk is continuous, extending below the lower limit of the range and becoming disproportionately greater at higher ends of the range.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659967" y="6633090"/>
            <a:ext cx="34572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8000" algn="r">
              <a:lnSpc>
                <a:spcPct val="80000"/>
              </a:lnSpc>
              <a:spcBef>
                <a:spcPts val="800"/>
              </a:spcBef>
              <a:buClr>
                <a:schemeClr val="bg2">
                  <a:lumMod val="50000"/>
                </a:schemeClr>
              </a:buClr>
            </a:pPr>
            <a:r>
              <a:rPr lang="it-IT" sz="1200" dirty="0" smtClean="0">
                <a:solidFill>
                  <a:srgbClr val="595959"/>
                </a:solidFill>
              </a:rPr>
              <a:t>ADA Position Statement 2014. </a:t>
            </a:r>
            <a:r>
              <a:rPr lang="it-IT" sz="1200" dirty="0" err="1" smtClean="0">
                <a:solidFill>
                  <a:srgbClr val="595959"/>
                </a:solidFill>
              </a:rPr>
              <a:t>Diabetes</a:t>
            </a:r>
            <a:r>
              <a:rPr lang="it-IT" sz="1200" dirty="0" smtClean="0">
                <a:solidFill>
                  <a:srgbClr val="595959"/>
                </a:solidFill>
              </a:rPr>
              <a:t> Care 37, S1.</a:t>
            </a:r>
            <a:endParaRPr lang="it-IT" sz="1200" i="1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90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 txBox="1">
            <a:spLocks/>
          </p:cNvSpPr>
          <p:nvPr/>
        </p:nvSpPr>
        <p:spPr>
          <a:xfrm>
            <a:off x="329028" y="2181439"/>
            <a:ext cx="8229600" cy="102255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b="1" dirty="0" smtClean="0">
                <a:solidFill>
                  <a:srgbClr val="779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after the diagnosis?</a:t>
            </a:r>
            <a:endParaRPr lang="en-GB" sz="4400" b="1" dirty="0">
              <a:solidFill>
                <a:srgbClr val="7793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954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198" y="349164"/>
            <a:ext cx="5030802" cy="649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2725" y="4724400"/>
            <a:ext cx="3311525" cy="10080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r-B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olo 2"/>
          <p:cNvSpPr txBox="1">
            <a:spLocks/>
          </p:cNvSpPr>
          <p:nvPr/>
        </p:nvSpPr>
        <p:spPr>
          <a:xfrm>
            <a:off x="104870" y="130883"/>
            <a:ext cx="3536668" cy="211773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 smtClean="0">
                <a:solidFill>
                  <a:srgbClr val="77933C"/>
                </a:solidFill>
              </a:rPr>
              <a:t>Major </a:t>
            </a:r>
            <a:r>
              <a:rPr lang="en-GB" sz="4400" b="1" dirty="0" smtClean="0">
                <a:solidFill>
                  <a:srgbClr val="779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complications</a:t>
            </a:r>
            <a:r>
              <a:rPr lang="en-GB" sz="4400" dirty="0" smtClean="0">
                <a:solidFill>
                  <a:srgbClr val="77933C"/>
                </a:solidFill>
              </a:rPr>
              <a:t> of diabetes</a:t>
            </a:r>
            <a:endParaRPr lang="en-GB" sz="4400" dirty="0">
              <a:solidFill>
                <a:srgbClr val="77933C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2684" y="2376778"/>
            <a:ext cx="43168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>
                <a:latin typeface="Calibri" charset="0"/>
              </a:rPr>
              <a:t>Diabetes is a complex disease causing damages to many organs.</a:t>
            </a:r>
          </a:p>
          <a:p>
            <a:pPr algn="just"/>
            <a:endParaRPr lang="en-GB" dirty="0">
              <a:latin typeface="Calibri" charset="0"/>
            </a:endParaRPr>
          </a:p>
          <a:p>
            <a:pPr algn="just"/>
            <a:r>
              <a:rPr lang="en-GB" dirty="0" smtClean="0">
                <a:latin typeface="Calibri" charset="0"/>
              </a:rPr>
              <a:t>Complications of diabetes are among the most important causes of 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morbidity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alibri" charset="0"/>
              </a:rPr>
              <a:t> </a:t>
            </a:r>
            <a:r>
              <a:rPr lang="en-GB" dirty="0" smtClean="0">
                <a:latin typeface="Calibri" charset="0"/>
              </a:rPr>
              <a:t>and </a:t>
            </a:r>
            <a:r>
              <a:rPr lang="en-GB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mortality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 </a:t>
            </a:r>
            <a:r>
              <a:rPr lang="en-GB" dirty="0" smtClean="0">
                <a:latin typeface="Calibri" charset="0"/>
              </a:rPr>
              <a:t>worldwide.</a:t>
            </a:r>
          </a:p>
          <a:p>
            <a:pPr algn="just"/>
            <a:endParaRPr lang="en-GB" dirty="0">
              <a:latin typeface="Calibri" charset="0"/>
            </a:endParaRPr>
          </a:p>
          <a:p>
            <a:pPr algn="just"/>
            <a:r>
              <a:rPr lang="en-GB" dirty="0" smtClean="0">
                <a:latin typeface="Calibri" charset="0"/>
              </a:rPr>
              <a:t>All </a:t>
            </a:r>
            <a:r>
              <a:rPr lang="en-GB" dirty="0">
                <a:latin typeface="Calibri" charset="0"/>
              </a:rPr>
              <a:t>types of diabetes require close collaboration between those affected and their healthcare providers in order to prevent </a:t>
            </a:r>
            <a:r>
              <a:rPr lang="en-GB" dirty="0" smtClean="0">
                <a:latin typeface="Calibri" charset="0"/>
              </a:rPr>
              <a:t>costly and </a:t>
            </a:r>
            <a:r>
              <a:rPr lang="en-GB" dirty="0">
                <a:latin typeface="Calibri" charset="0"/>
              </a:rPr>
              <a:t>dangerous complications, which can provoke damage to the eyes, kidneys, feet and heart, and, left untreated, result in early death.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7106210" y="6633090"/>
            <a:ext cx="20110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8000" algn="r">
              <a:lnSpc>
                <a:spcPct val="80000"/>
              </a:lnSpc>
              <a:spcBef>
                <a:spcPts val="800"/>
              </a:spcBef>
              <a:buClr>
                <a:schemeClr val="bg2">
                  <a:lumMod val="50000"/>
                </a:schemeClr>
              </a:buClr>
            </a:pPr>
            <a:r>
              <a:rPr lang="it-IT" sz="1200" dirty="0" smtClean="0">
                <a:solidFill>
                  <a:srgbClr val="595959"/>
                </a:solidFill>
              </a:rPr>
              <a:t>IDF Atlas 6</a:t>
            </a:r>
            <a:r>
              <a:rPr lang="it-IT" sz="1200" baseline="30000" dirty="0" smtClean="0">
                <a:solidFill>
                  <a:srgbClr val="595959"/>
                </a:solidFill>
              </a:rPr>
              <a:t>th</a:t>
            </a:r>
            <a:r>
              <a:rPr lang="it-IT" sz="1200" dirty="0" smtClean="0">
                <a:solidFill>
                  <a:srgbClr val="595959"/>
                </a:solidFill>
              </a:rPr>
              <a:t> Edition, 2013</a:t>
            </a:r>
            <a:endParaRPr lang="it-IT" sz="1200" i="1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6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2191</Words>
  <Application>Microsoft Office PowerPoint</Application>
  <PresentationFormat>Presentazione su schermo (4:3)</PresentationFormat>
  <Paragraphs>289</Paragraphs>
  <Slides>26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ITALY</vt:lpstr>
      <vt:lpstr>PREVENTION AND Screening of diabetes and its complications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Challenges in rural areas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Hypoglycaemia</vt:lpstr>
      <vt:lpstr>CAUSE OF HYPOGLYCEMIA</vt:lpstr>
      <vt:lpstr>STAGES OF HYPOGLYCEMIA  </vt:lpstr>
      <vt:lpstr>SUs result in significantly more hypoglycaemic events than other treatments</vt:lpstr>
      <vt:lpstr>Presentazione standard di PowerPoint</vt:lpstr>
      <vt:lpstr>Challenges in rural areas</vt:lpstr>
    </vt:vector>
  </TitlesOfParts>
  <Company>Università Campus Bio Medico Roma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nicola.napoli</dc:creator>
  <cp:lastModifiedBy>nicola.napoli</cp:lastModifiedBy>
  <cp:revision>4</cp:revision>
  <dcterms:created xsi:type="dcterms:W3CDTF">2016-04-25T00:18:03Z</dcterms:created>
  <dcterms:modified xsi:type="dcterms:W3CDTF">2017-10-02T00:45:55Z</dcterms:modified>
</cp:coreProperties>
</file>